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325" r:id="rId3"/>
    <p:sldId id="324" r:id="rId4"/>
    <p:sldId id="257" r:id="rId5"/>
    <p:sldId id="32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327"/>
  </p:normalViewPr>
  <p:slideViewPr>
    <p:cSldViewPr snapToGrid="0">
      <p:cViewPr varScale="1">
        <p:scale>
          <a:sx n="119" d="100"/>
          <a:sy n="119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45A9F-1960-0F41-B673-83ECBBBFCBAB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C699D-4969-1544-AC42-78BFE444A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54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different way of making notes- students have questions to answer for their assessment so they could use a table to make notes on what they find out from the readings. This way they can see if the information from both articles is the same or different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28C3E6-D1D5-EC44-AD1D-84E45568C2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6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24C26-8D20-9F6B-BF3D-5D0C9D670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4C3112-BECA-57C8-BE0F-0D7C6675B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91103-4681-2826-9C0F-1E82555FE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5F4AB-5712-531D-3079-28A018E0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5EA21-7B16-654C-B2B0-21DD89A5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9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8D437-31B9-8FF6-E3DE-418BD9DC1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5FEDF-BCDE-CC3E-9D26-B69B45D70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EEC28-B977-E699-D6F2-7D7203A1C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13AF2-7C33-A3DE-826F-875B9AB02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546C6-8A9E-E175-77E4-5C8FF0973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9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76F4B6-1D25-2C7C-8DBC-49C97CBEA5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67590-372C-53AE-279B-300610D85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17773-AF7D-6796-72F7-0C0162DCE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BB6D1-261B-6DD7-0874-D55F89C5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617DB-12EA-2392-01E4-F9343E221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89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39891" y="1115310"/>
            <a:ext cx="5224224" cy="1046440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ts val="3413"/>
              </a:lnSpc>
              <a:tabLst>
                <a:tab pos="946509" algn="l"/>
                <a:tab pos="1398928" algn="l"/>
              </a:tabLst>
              <a:defRPr sz="289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16683" y="2317367"/>
            <a:ext cx="10926503" cy="2915117"/>
          </a:xfrm>
        </p:spPr>
        <p:txBody>
          <a:bodyPr lIns="0" tIns="0" rIns="0" bIns="0" numCol="1" spcCol="720000">
            <a:noAutofit/>
          </a:bodyPr>
          <a:lstStyle>
            <a:lvl1pPr marL="255974" indent="0">
              <a:lnSpc>
                <a:spcPct val="100000"/>
              </a:lnSpc>
              <a:spcBef>
                <a:spcPts val="1400"/>
              </a:spcBef>
              <a:spcAft>
                <a:spcPts val="225"/>
              </a:spcAft>
              <a:buNone/>
              <a:tabLst/>
              <a:defRPr sz="1577">
                <a:solidFill>
                  <a:schemeClr val="tx1"/>
                </a:solidFill>
              </a:defRPr>
            </a:lvl1pPr>
            <a:lvl2pPr marL="238115" indent="-238115">
              <a:lnSpc>
                <a:spcPct val="100000"/>
              </a:lnSpc>
              <a:spcBef>
                <a:spcPts val="1400"/>
              </a:spcBef>
              <a:spcAft>
                <a:spcPts val="225"/>
              </a:spcAft>
              <a:buClr>
                <a:schemeClr val="accent1"/>
              </a:buClr>
              <a:buFont typeface="Arial" charset="0"/>
              <a:buChar char="•"/>
              <a:tabLst/>
              <a:defRPr sz="1577">
                <a:solidFill>
                  <a:schemeClr val="tx1"/>
                </a:solidFill>
              </a:defRPr>
            </a:lvl2pPr>
            <a:lvl3pPr marL="404796" indent="-136916">
              <a:lnSpc>
                <a:spcPct val="100000"/>
              </a:lnSpc>
              <a:spcBef>
                <a:spcPts val="1400"/>
              </a:spcBef>
              <a:spcAft>
                <a:spcPts val="225"/>
              </a:spcAft>
              <a:buClr>
                <a:schemeClr val="tx1"/>
              </a:buClr>
              <a:tabLst/>
              <a:defRPr sz="1577">
                <a:solidFill>
                  <a:schemeClr val="tx1"/>
                </a:solidFill>
              </a:defRPr>
            </a:lvl3pPr>
            <a:lvl4pPr marL="706345" indent="-293789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Font typeface=".AppleSystemUIFont" charset="-120"/>
              <a:buChar char="–"/>
              <a:tabLst/>
              <a:defRPr sz="1577">
                <a:solidFill>
                  <a:schemeClr val="tx1"/>
                </a:solidFill>
              </a:defRPr>
            </a:lvl4pPr>
            <a:lvl5pPr marL="706345" indent="-293789">
              <a:lnSpc>
                <a:spcPct val="100000"/>
              </a:lnSpc>
              <a:spcBef>
                <a:spcPts val="1400"/>
              </a:spcBef>
              <a:buFont typeface="+mj-lt"/>
              <a:buAutoNum type="arabicPeriod"/>
              <a:tabLst/>
              <a:defRPr sz="1577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6" name="Rounded Rectangle 265"/>
          <p:cNvSpPr/>
          <p:nvPr userDrawn="1"/>
        </p:nvSpPr>
        <p:spPr>
          <a:xfrm>
            <a:off x="613401" y="477442"/>
            <a:ext cx="11045088" cy="23005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4"/>
          </a:p>
        </p:txBody>
      </p:sp>
      <p:sp>
        <p:nvSpPr>
          <p:cNvPr id="20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3314" y="477442"/>
            <a:ext cx="10175620" cy="2300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Footer</a:t>
            </a:r>
            <a:endParaRPr lang="en-US" dirty="0"/>
          </a:p>
        </p:txBody>
      </p:sp>
      <p:sp>
        <p:nvSpPr>
          <p:cNvPr id="20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5741" y="477442"/>
            <a:ext cx="562794" cy="2300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E32CA18A-09E8-B346-9D1F-8EB2C340C7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67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02C02-1ABD-D2A5-7D0B-D7753B939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94B28-1493-927C-6B2C-6C89990BF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B5273-39F5-525D-B672-4D1344B9A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24B0E-2D7E-68B2-1638-EE3F87D71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F49A6-5E47-F782-B3D4-A13730E5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3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EFC1F-FCFC-0EEC-3BC5-815E9563E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0C594-C368-94D0-0A4C-BD4BD63E4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4ABDD-654D-87ED-AAE5-D9A87973A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A0856-E8B8-FD78-78C4-7B2DB6BB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68E2D-E441-C4C3-F496-32000BF4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48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5F60C-0CBF-F8FB-D67F-686579A10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0E4E0-C1D0-E697-1C7D-29744F2CE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2D015-9D03-C0C8-FF22-E00B74BC0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997F1-4CDB-4E54-18AC-F7407465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50686-C534-A2ED-48EB-DE618B7B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84C07-6F74-CCB5-A927-0922F2816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5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E1F93-000A-6470-1FC9-F9D3FDF80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C67C4-6B39-EDA6-515A-E3884795A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1BEB8-EDD8-4D2F-88DA-C63EEDCAB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48857-1E90-E0EF-F60A-AF555A9003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F47BA-A3DB-BE90-331B-F04CA8E22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20A616-800F-CE3D-6375-EFBA7627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0B031A-1DF2-01EE-4A33-6E964378B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1C31CB-5F78-C70E-A9F9-885F6551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6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062F4-D8F6-2469-D9BD-F5192DCC1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DA6447-3DEB-333A-4669-489C465C7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B3230-0D22-C087-838F-725D8F02D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4856E0-3F89-6A34-D8F9-C21ADE9BB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9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1BD166-8315-A162-6D10-9533F52E2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4BED1-203F-BD7E-5BBE-8A3CA9F97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B7E534-629D-FD1E-F0A2-F4DF8D305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8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6579E-8843-3AB7-7CB1-1F3467C24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D510B-B52B-096B-FF5F-C06CCFCF3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E4B3-A052-8647-00DB-04B880034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DF41B8-53F9-09F9-B022-C19082391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AB556-6999-5412-E85D-221BCC2A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4FE5C-EAB1-AADF-A75D-CB32D4007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E57B6-F872-2618-DF2E-504CB46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27A55D-C6DA-ACF3-0DAF-35C389585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EBE25-3385-1736-86FE-A5AF1A3BC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6A758-E093-B75F-F53D-F8F98D539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A9B9F-B220-488E-D69C-3B97261B2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2E20A-15AA-0655-F087-BC8221FF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6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AAA922-50AD-7718-79B8-3EA1D007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292DA-21E7-52C3-520D-1CDE73374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BBC99-E463-0DDA-1CF5-ECA10DBAEF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0D8CE-E551-5C47-A3E1-79C0149409B0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6A524-80BD-22E9-05E6-08270C8EB8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9484-5E01-82C7-2786-1CDE717C9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ACBDA-7087-E448-9FDD-DFB5934CF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2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4ED68-BE8B-89BB-855B-64CA8E555E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Paraphrasing and making notes for assessments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1845F-DCF5-4DDD-A022-0A2186C050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6 Communication and IT</a:t>
            </a:r>
          </a:p>
        </p:txBody>
      </p:sp>
    </p:spTree>
    <p:extLst>
      <p:ext uri="{BB962C8B-B14F-4D97-AF65-F5344CB8AC3E}">
        <p14:creationId xmlns:p14="http://schemas.microsoft.com/office/powerpoint/2010/main" val="64369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19ED7-8D02-B291-3493-CB158B061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notes from multiple readings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5F8EF-1FB1-E295-A1C1-C99377AA1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are finding out about a topic, you will sometimes read multiple readings on the same topic</a:t>
            </a:r>
          </a:p>
          <a:p>
            <a:r>
              <a:rPr lang="en-US" dirty="0"/>
              <a:t>Some of the readings might give you the same information about aspects of a topic</a:t>
            </a:r>
          </a:p>
          <a:p>
            <a:r>
              <a:rPr lang="en-US" dirty="0"/>
              <a:t>Some readings might give you different information from each other</a:t>
            </a:r>
          </a:p>
          <a:p>
            <a:r>
              <a:rPr lang="en-US" dirty="0"/>
              <a:t>One way of making notes to compare what different articles say is to use the table we looked at in an earlier lesson</a:t>
            </a:r>
          </a:p>
        </p:txBody>
      </p:sp>
    </p:spTree>
    <p:extLst>
      <p:ext uri="{BB962C8B-B14F-4D97-AF65-F5344CB8AC3E}">
        <p14:creationId xmlns:p14="http://schemas.microsoft.com/office/powerpoint/2010/main" val="418317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171F7-816F-2147-871C-F54BE8C80C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982763" y="1390208"/>
            <a:ext cx="8202354" cy="51258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6BF8E8-69C7-FF4D-94E0-27E70F3DE5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32CA18A-09E8-B346-9D1F-8EB2C340C7E4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42494FA-34E2-1340-9817-5204879AA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139123"/>
              </p:ext>
            </p:extLst>
          </p:nvPr>
        </p:nvGraphicFramePr>
        <p:xfrm>
          <a:off x="533400" y="791110"/>
          <a:ext cx="11214101" cy="5948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2837">
                  <a:extLst>
                    <a:ext uri="{9D8B030D-6E8A-4147-A177-3AD203B41FA5}">
                      <a16:colId xmlns:a16="http://schemas.microsoft.com/office/drawing/2014/main" val="2103387047"/>
                    </a:ext>
                  </a:extLst>
                </a:gridCol>
                <a:gridCol w="4622401">
                  <a:extLst>
                    <a:ext uri="{9D8B030D-6E8A-4147-A177-3AD203B41FA5}">
                      <a16:colId xmlns:a16="http://schemas.microsoft.com/office/drawing/2014/main" val="4186281484"/>
                    </a:ext>
                  </a:extLst>
                </a:gridCol>
                <a:gridCol w="3738863">
                  <a:extLst>
                    <a:ext uri="{9D8B030D-6E8A-4147-A177-3AD203B41FA5}">
                      <a16:colId xmlns:a16="http://schemas.microsoft.com/office/drawing/2014/main" val="3520804112"/>
                    </a:ext>
                  </a:extLst>
                </a:gridCol>
              </a:tblGrid>
              <a:tr h="659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What I am looking for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WHO fact sheet (write the full reference somewhere so you don’t lose it)</a:t>
                      </a:r>
                    </a:p>
                  </a:txBody>
                  <a:tcPr marL="45053" marR="45053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Seidu</a:t>
                      </a:r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et al. (2020)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extLst>
                  <a:ext uri="{0D108BD9-81ED-4DB2-BD59-A6C34878D82A}">
                    <a16:rowId xmlns:a16="http://schemas.microsoft.com/office/drawing/2014/main" val="3607335221"/>
                  </a:ext>
                </a:extLst>
              </a:tr>
              <a:tr h="1710770">
                <a:tc>
                  <a:txBody>
                    <a:bodyPr/>
                    <a:lstStyle/>
                    <a:p>
                      <a:pPr rtl="0" fontAlgn="base"/>
                      <a:r>
                        <a:rPr lang="en-AU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 is diarrhoeal disease?</a:t>
                      </a:r>
                    </a:p>
                  </a:txBody>
                  <a:tcPr marL="45053" marR="450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My notes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tc>
                  <a:txBody>
                    <a:bodyPr/>
                    <a:lstStyle/>
                    <a:p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My notes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extLst>
                  <a:ext uri="{0D108BD9-81ED-4DB2-BD59-A6C34878D82A}">
                    <a16:rowId xmlns:a16="http://schemas.microsoft.com/office/drawing/2014/main" val="2740964224"/>
                  </a:ext>
                </a:extLst>
              </a:tr>
              <a:tr h="13134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signs and symptoms of diarrhoeal disease 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extLst>
                  <a:ext uri="{0D108BD9-81ED-4DB2-BD59-A6C34878D82A}">
                    <a16:rowId xmlns:a16="http://schemas.microsoft.com/office/drawing/2014/main" val="2720244054"/>
                  </a:ext>
                </a:extLst>
              </a:tr>
              <a:tr h="98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How is </a:t>
                      </a:r>
                      <a:r>
                        <a:rPr lang="en-GB" sz="16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diarrohoeal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disease is spread?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extLst>
                  <a:ext uri="{0D108BD9-81ED-4DB2-BD59-A6C34878D82A}">
                    <a16:rowId xmlns:a16="http://schemas.microsoft.com/office/drawing/2014/main" val="2969896771"/>
                  </a:ext>
                </a:extLst>
              </a:tr>
              <a:tr h="12830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AU" sz="16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can community members can do in their home to prevent the spread of diarrhoeal disease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53" marR="45053" marT="0" marB="0"/>
                </a:tc>
                <a:extLst>
                  <a:ext uri="{0D108BD9-81ED-4DB2-BD59-A6C34878D82A}">
                    <a16:rowId xmlns:a16="http://schemas.microsoft.com/office/drawing/2014/main" val="1555581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436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B286A-AE57-BBF1-BA20-D6F8E9619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Paraphrasing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D2E38-90D8-52D5-28E3-080DB934A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656"/>
            <a:ext cx="10515600" cy="50442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order to make notes, you need to be able to </a:t>
            </a:r>
            <a:r>
              <a:rPr lang="en-US" dirty="0" err="1"/>
              <a:t>summarise</a:t>
            </a:r>
            <a:r>
              <a:rPr lang="en-US" dirty="0"/>
              <a:t> and paraphrase the information from readings- you cannot just copy it.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Paraphrasing means using your own words. However, you need to keep the same meaning as the original text.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One way to </a:t>
            </a:r>
            <a:r>
              <a:rPr lang="en-US" dirty="0" err="1"/>
              <a:t>practise</a:t>
            </a:r>
            <a:r>
              <a:rPr lang="en-US" dirty="0"/>
              <a:t> paraphrasing is to: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read something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put away the reading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try and write down the main point/s of what you have read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check with the reading that you have kept the same meaning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43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41ABA-81A2-EB5E-36CD-D9110CE80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Practise</a:t>
            </a:r>
            <a:r>
              <a:rPr lang="en-US" dirty="0"/>
              <a:t> your paraphrasing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94D9F-8FE3-B77A-4BCF-6B65E92F9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Copy the table into a word document on your computer or into your notebook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Fill out the table</a:t>
            </a:r>
          </a:p>
        </p:txBody>
      </p:sp>
    </p:spTree>
    <p:extLst>
      <p:ext uri="{BB962C8B-B14F-4D97-AF65-F5344CB8AC3E}">
        <p14:creationId xmlns:p14="http://schemas.microsoft.com/office/powerpoint/2010/main" val="421787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317</Words>
  <Application>Microsoft Macintosh PowerPoint</Application>
  <PresentationFormat>Widescreen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.AppleSystemUIFont</vt:lpstr>
      <vt:lpstr>Arial</vt:lpstr>
      <vt:lpstr>Calibri</vt:lpstr>
      <vt:lpstr>Calibri Light</vt:lpstr>
      <vt:lpstr>Wingdings</vt:lpstr>
      <vt:lpstr>Office Theme</vt:lpstr>
      <vt:lpstr>Paraphrasing and making notes for assessments</vt:lpstr>
      <vt:lpstr>Making notes from multiple readings</vt:lpstr>
      <vt:lpstr>PowerPoint Presentation</vt:lpstr>
      <vt:lpstr>Paraphrasing</vt:lpstr>
      <vt:lpstr>Practise your paraphrasing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Havery</dc:creator>
  <cp:lastModifiedBy>Caroline Havery</cp:lastModifiedBy>
  <cp:revision>3</cp:revision>
  <dcterms:created xsi:type="dcterms:W3CDTF">2023-09-18T06:40:55Z</dcterms:created>
  <dcterms:modified xsi:type="dcterms:W3CDTF">2023-09-19T06:50:50Z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2023-09-18T06:41:40Z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9c417c7f-85f1-475f-878f-9fbb81afc713</vt:lpwstr>
  </property>
  <property fmtid="{D5CDD505-2E9C-101B-9397-08002B2CF9AE}" pid="8" name="MSIP_Label_51a6c3db-1667-4f49-995a-8b9973972958_ContentBits">
    <vt:lpwstr>0</vt:lpwstr>
  </property>
</Properties>
</file>