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64" r:id="rId4"/>
    <p:sldId id="266" r:id="rId5"/>
    <p:sldId id="261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34"/>
    <p:restoredTop sz="95807"/>
  </p:normalViewPr>
  <p:slideViewPr>
    <p:cSldViewPr snapToGrid="0">
      <p:cViewPr varScale="1">
        <p:scale>
          <a:sx n="83" d="100"/>
          <a:sy n="83" d="100"/>
        </p:scale>
        <p:origin x="21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9016F-73F5-474E-BC62-10B1A72D1303}" type="datetimeFigureOut">
              <a:rPr lang="en-US" smtClean="0"/>
              <a:t>9/8/23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B1A03-36B4-D048-9A36-5846F5D5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17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CCD67-8DB9-7516-0645-73BC29D15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E0DBDB-2CED-5F2A-87FA-0E53347E6F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BADED-2750-2DF9-F794-38B30CB9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9C3-7BDB-D341-B25F-46D4ABA254F7}" type="datetime1">
              <a:rPr lang="en-AU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A2B59-026F-CDE9-FADB-BC76BA02D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451B5-10C2-1AB4-2A43-88EC67DA1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0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6CA56-999C-9D50-8196-042DF04F9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FEC5D3-98EC-2279-72D5-296DD8B13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754FA-854F-2719-0090-9BF875661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896E-A6BD-3644-87C5-EBA56FA49BAB}" type="datetime1">
              <a:rPr lang="en-AU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57155-1181-3A26-C833-86006C739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C0CE47-DCD6-BA46-C024-195356EA6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27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1B19C5-1043-DFDD-8B28-8267013A60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6D164C-FB27-8BDF-2F21-7BCA2754A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C7EE7-FFAC-3DCA-78A1-9D1174380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7C5-C26E-2841-8BA8-ED4269428B6F}" type="datetime1">
              <a:rPr lang="en-AU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BC5F2-BFDE-98FE-B42E-ABBDE0279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D59C6-0EAD-51CF-4D5E-D20D2D85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20523-8369-2CEA-839B-719958EF2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1F592-ED57-B006-21A8-D755FE92B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994E0-73A3-A497-3A6C-9D30B7574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7DF3-020C-3A44-ABC4-56A66854600F}" type="datetime1">
              <a:rPr lang="en-AU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3A5D5-812A-7FC4-BB9C-01C1FC1E6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17AB1-2D19-D803-5E3D-7EAE03C5F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48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2B903-E324-0460-F5D4-147E5C9A2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43FFB6-AC5A-2199-9A09-26B315485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7D018-5CE2-216B-210A-B98BA567B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F9FF-70F2-9F48-8D11-CEBC19AF6938}" type="datetime1">
              <a:rPr lang="en-AU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A509D-8236-4E83-FCF4-14B93FFEB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DECEA-7208-8A66-43C6-337706704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7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33B5F-9F48-946C-1F7D-2D8FDD0E6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63497-C921-DCD0-AB8D-4CC2068ACB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B9AE73-0C4A-35A5-15E6-8E0A26434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3436CD-8308-17EA-F3F6-390101BC2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489C-3735-0946-A9D7-BA1F6E6C25B7}" type="datetime1">
              <a:rPr lang="en-AU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F3A48-C39C-D6A8-1B56-B4196C531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B5C185-E982-EA2B-CAD7-136941EE4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9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0E19D-CBCA-5619-075D-E971537A1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572684-1B45-2FD6-451B-F077CDEF0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5EA7AB-907B-641B-9912-432DC1E1D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EE724F-4756-A82B-ACB4-C83E3DAFEB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E3B3D2-6C98-1602-2B01-077BF65D23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697A61-FB0F-6B30-2025-30398DF63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8A97-CDD0-4340-9B75-B4EAABECA60A}" type="datetime1">
              <a:rPr lang="en-AU" smtClean="0"/>
              <a:t>8/9/2023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C46285-57E1-5CA3-393A-94022E290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7555D9-4546-2FB9-758B-97047CF4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2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8573A-93DB-4FDF-EE9E-961EB5D8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A80C75-8850-A8C9-6742-25F45E47C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FCFEF-0456-7543-8994-D398EFCC96DA}" type="datetime1">
              <a:rPr lang="en-AU" smtClean="0"/>
              <a:t>8/9/2023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8BA042-B6F3-2849-5B09-3E03FCA5B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0F5E9A-EF57-24C1-EEC1-E7EE6B368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6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7468FE-BB87-6D9E-27BB-FFFBF6C13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C07A-6E14-0940-8631-2DD813587C19}" type="datetime1">
              <a:rPr lang="en-AU" smtClean="0"/>
              <a:t>8/9/2023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B8A029-8EDB-8A45-24D5-D1F8FB982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A057F8-F2D1-FF3F-A5EE-D6D3492EE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5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DA01-DA54-B066-3613-8A786D9BE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43F23-375D-D23D-E80B-28F245A57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1B9DF-8322-5721-4BFE-631D2565E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B5D2BC-F5EB-2F3C-B7ED-7D043EC04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1E71-B232-F745-8AE9-FF84D27BD737}" type="datetime1">
              <a:rPr lang="en-AU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CA6E14-3F2A-D9C5-0464-3C5F3DBF2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A22A02-BDA2-5C4A-E04C-5C4242ED1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80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EFED6-042D-4BAB-EFEF-FA942286D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5EC48D-AEF0-0D19-4016-B305A0267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BC813D-0605-5E49-3CD6-949208A94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60E0B-450E-2E9D-EC80-4F7E39B86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E7251-1F69-0144-A229-E5FF86D341A9}" type="datetime1">
              <a:rPr lang="en-AU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31F86-525D-1D01-6977-BF26E386B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5E7562-6447-4908-4C24-B588ABC46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7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0F584-FF79-4CE8-0742-34207FEC7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005F0-D8B9-F145-947B-CCA080735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7BC5E-0C57-D187-83F2-243A7FFF9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E1754-8E60-AA4B-B295-58CFC73B3428}" type="datetime1">
              <a:rPr lang="en-AU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58E48-5984-BA85-253F-4AAA52D86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C7049-5CC8-B81E-B44D-1CD6EBD851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C3B5D-CFD0-2B47-A2C5-004ED83BF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4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82991-19CF-2210-7811-FD65A556A4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Referencing in-text correctly in your writing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826D5B-8D14-A344-578F-F769022882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5</a:t>
            </a:r>
          </a:p>
          <a:p>
            <a:r>
              <a:rPr lang="en-US" dirty="0"/>
              <a:t>Communication and 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36D477-6B95-3D5F-B71D-E1B851DD9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E5874-72F1-E081-FF04-914D9658A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9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In-text citations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2 forms:</a:t>
            </a:r>
          </a:p>
          <a:p>
            <a:pPr marL="609600" indent="-609600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609600" indent="-609600">
              <a:buFont typeface="Times" charset="0"/>
              <a:buAutoNum type="arabicPeriod"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Direct quotation - using author</a:t>
            </a:r>
            <a:r>
              <a:rPr lang="en-AU" dirty="0">
                <a:latin typeface="Calibri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dirty="0">
                <a:latin typeface="Calibri" charset="0"/>
                <a:ea typeface="ＭＳ Ｐゴシック" charset="0"/>
                <a:cs typeface="ＭＳ Ｐゴシック" charset="0"/>
              </a:rPr>
              <a:t>s exact words</a:t>
            </a:r>
          </a:p>
          <a:p>
            <a:pPr marL="609600" indent="-609600">
              <a:buFont typeface="Times" charset="0"/>
              <a:buAutoNum type="arabicPeriod"/>
            </a:pPr>
            <a:endParaRPr lang="en-AU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609600" indent="-609600">
              <a:buFont typeface="Times" charset="0"/>
              <a:buAutoNum type="arabicPeriod"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Paraphrase - using own words. If you can paraphrase ideas, it shows that you have understood those ideas.</a:t>
            </a:r>
          </a:p>
          <a:p>
            <a:pPr marL="609600" indent="-609600">
              <a:buNone/>
            </a:pPr>
            <a:endParaRPr lang="en-US" b="1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7FD117D-F541-E7EF-A90B-BEA811E8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97CDE4-A761-7A28-760A-10FD69972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1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Direct quotations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579915"/>
            <a:ext cx="8229600" cy="3546249"/>
          </a:xfrm>
        </p:spPr>
        <p:txBody>
          <a:bodyPr>
            <a:normAutofit/>
          </a:bodyPr>
          <a:lstStyle/>
          <a:p>
            <a:pPr marL="609600" indent="-609600">
              <a:buFont typeface="Times" charset="0"/>
              <a:buChar char="•"/>
            </a:pPr>
            <a:r>
              <a:rPr lang="en-AU" dirty="0">
                <a:latin typeface="Calibri" charset="0"/>
                <a:ea typeface="ＭＳ Ｐゴシック" charset="0"/>
                <a:cs typeface="ＭＳ Ｐゴシック" charset="0"/>
              </a:rPr>
              <a:t>Limit the number of quotations you use</a:t>
            </a:r>
          </a:p>
          <a:p>
            <a:pPr marL="609600" indent="-609600">
              <a:buFont typeface="Times" charset="0"/>
              <a:buChar char="•"/>
            </a:pPr>
            <a:r>
              <a:rPr lang="en-AU" dirty="0">
                <a:latin typeface="Calibri" charset="0"/>
                <a:ea typeface="ＭＳ Ｐゴシック" charset="0"/>
                <a:cs typeface="ＭＳ Ｐゴシック" charset="0"/>
              </a:rPr>
              <a:t>Try and </a:t>
            </a:r>
            <a:r>
              <a:rPr lang="en-AU" b="1" dirty="0">
                <a:latin typeface="Calibri" charset="0"/>
                <a:ea typeface="ＭＳ Ｐゴシック" charset="0"/>
                <a:cs typeface="ＭＳ Ｐゴシック" charset="0"/>
              </a:rPr>
              <a:t>integrate</a:t>
            </a:r>
            <a:r>
              <a:rPr lang="en-AU" dirty="0">
                <a:latin typeface="Calibri" charset="0"/>
                <a:ea typeface="ＭＳ Ｐゴシック" charset="0"/>
                <a:cs typeface="ＭＳ Ｐゴシック" charset="0"/>
              </a:rPr>
              <a:t> the quotations</a:t>
            </a:r>
          </a:p>
          <a:p>
            <a:pPr marL="609600" indent="-609600">
              <a:buFont typeface="Times" charset="0"/>
              <a:buChar char="•"/>
            </a:pPr>
            <a:r>
              <a:rPr lang="en-AU" dirty="0">
                <a:latin typeface="Calibri" charset="0"/>
                <a:ea typeface="ＭＳ Ｐゴシック" charset="0"/>
                <a:cs typeface="ＭＳ Ｐゴシック" charset="0"/>
              </a:rPr>
              <a:t>You must include a page number</a:t>
            </a:r>
          </a:p>
          <a:p>
            <a:pPr marL="609600" indent="-609600">
              <a:buFont typeface="Times" charset="0"/>
              <a:buChar char="•"/>
            </a:pPr>
            <a:endParaRPr lang="en-AU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609600" indent="-609600">
              <a:buFont typeface="Times" charset="0"/>
              <a:buChar char="•"/>
            </a:pPr>
            <a:endParaRPr lang="en-AU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1752600" lvl="3" indent="-381000">
              <a:buNone/>
            </a:pPr>
            <a:endParaRPr lang="en-AU" dirty="0">
              <a:latin typeface="Calibri" charset="0"/>
              <a:ea typeface="ＭＳ Ｐゴシック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35D4C0-7E90-350B-69C1-255C447C2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0F29E2-9102-63C3-EE75-D7ECF7900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76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Using citations (references) in sentences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When referring to sources, you can choose to emphasise either:</a:t>
            </a:r>
          </a:p>
          <a:p>
            <a:pPr eaLnBrk="1" hangingPunct="1">
              <a:buFontTx/>
              <a:buNone/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>
                <a:latin typeface="Calibri" charset="0"/>
                <a:ea typeface="ＭＳ Ｐゴシック" charset="0"/>
              </a:rPr>
              <a:t>The </a:t>
            </a:r>
            <a:r>
              <a:rPr lang="en-US" b="1" i="1">
                <a:latin typeface="Calibri" charset="0"/>
                <a:ea typeface="ＭＳ Ｐゴシック" charset="0"/>
              </a:rPr>
              <a:t>author</a:t>
            </a:r>
            <a:r>
              <a:rPr lang="en-US">
                <a:latin typeface="Calibri" charset="0"/>
                <a:ea typeface="ＭＳ Ｐゴシック" charset="0"/>
              </a:rPr>
              <a:t> or</a:t>
            </a:r>
          </a:p>
          <a:p>
            <a:pPr lvl="1" eaLnBrk="1" hangingPunct="1"/>
            <a:r>
              <a:rPr lang="en-US">
                <a:latin typeface="Calibri" charset="0"/>
                <a:ea typeface="ＭＳ Ｐゴシック" charset="0"/>
              </a:rPr>
              <a:t>The </a:t>
            </a:r>
            <a:r>
              <a:rPr lang="en-US" b="1" i="1">
                <a:latin typeface="Calibri" charset="0"/>
                <a:ea typeface="ＭＳ Ｐゴシック" charset="0"/>
              </a:rPr>
              <a:t>information</a:t>
            </a:r>
            <a:r>
              <a:rPr lang="en-US">
                <a:latin typeface="Calibri" charset="0"/>
                <a:ea typeface="ＭＳ Ｐゴシック" charset="0"/>
              </a:rPr>
              <a:t> and ideas</a:t>
            </a:r>
          </a:p>
          <a:p>
            <a:pPr lvl="1" eaLnBrk="1" hangingPunct="1">
              <a:buFont typeface="Arial" charset="0"/>
              <a:buNone/>
            </a:pPr>
            <a:r>
              <a:rPr lang="en-US">
                <a:latin typeface="Calibri" charset="0"/>
                <a:ea typeface="ＭＳ Ｐゴシック" charset="0"/>
              </a:rPr>
              <a:t>*if you only use author first, your assignment will read like a shopping list!</a:t>
            </a:r>
          </a:p>
          <a:p>
            <a:pPr eaLnBrk="1" hangingPunct="1">
              <a:buFontTx/>
              <a:buNone/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B716493-5760-0446-8F9E-F052FC066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368BEC-FE79-E305-3F29-E2A16229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70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General rules for referencing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every text cited (cited means when your refer to another published work in your writing)  in your writing must appear in the reference list</a:t>
            </a:r>
          </a:p>
          <a:p>
            <a:pPr eaLnBrk="1" hangingPunct="1">
              <a:lnSpc>
                <a:spcPct val="90000"/>
              </a:lnSpc>
            </a:pPr>
            <a:r>
              <a:rPr lang="en-AU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every item in the reference list must be mentioned in your assignment</a:t>
            </a:r>
          </a:p>
          <a:p>
            <a:pPr eaLnBrk="1" hangingPunct="1">
              <a:lnSpc>
                <a:spcPct val="90000"/>
              </a:lnSpc>
            </a:pPr>
            <a:r>
              <a:rPr lang="en-AU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the references in your assignment have the same spellings and dates as the ones in the reference list</a:t>
            </a:r>
          </a:p>
          <a:p>
            <a:pPr eaLnBrk="1" hangingPunct="1">
              <a:lnSpc>
                <a:spcPct val="90000"/>
              </a:lnSpc>
            </a:pPr>
            <a:r>
              <a:rPr lang="en-AU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show page numbers for direct quotes</a:t>
            </a:r>
          </a:p>
          <a:p>
            <a:pPr eaLnBrk="1" hangingPunct="1">
              <a:lnSpc>
                <a:spcPct val="90000"/>
              </a:lnSpc>
            </a:pPr>
            <a:r>
              <a:rPr lang="en-AU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the reference list must be in alphabetical order</a:t>
            </a:r>
            <a:endParaRPr lang="en-US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3A197C-3A29-9C92-C3D0-6F6EB484D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DAC0B7-4159-33FA-6568-9C80A4814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16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963386" y="457200"/>
            <a:ext cx="6057901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Author focus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380144" y="1825625"/>
            <a:ext cx="10973656" cy="4351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AU" i="1" dirty="0">
                <a:latin typeface="Calibri" charset="0"/>
                <a:ea typeface="ＭＳ Ｐゴシック" charset="0"/>
                <a:cs typeface="ＭＳ Ｐゴシック" charset="0"/>
              </a:rPr>
              <a:t>	</a:t>
            </a:r>
          </a:p>
          <a:p>
            <a:pPr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	</a:t>
            </a:r>
            <a:r>
              <a:rPr lang="en-AU" dirty="0"/>
              <a:t>Wilkinson and Marmot (2003) argue that the unemployed are also more likely to have financial debts, which can result in a lack of financial and psychological security</a:t>
            </a:r>
          </a:p>
          <a:p>
            <a:pPr>
              <a:buNone/>
            </a:pPr>
            <a:endParaRPr lang="en-AU" b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>
              <a:buNone/>
            </a:pPr>
            <a:r>
              <a:rPr lang="en-AU" b="1" dirty="0">
                <a:latin typeface="Calibri" charset="0"/>
                <a:ea typeface="ＭＳ Ｐゴシック" charset="0"/>
                <a:cs typeface="ＭＳ Ｐゴシック" charset="0"/>
              </a:rPr>
              <a:t>Points to note</a:t>
            </a:r>
          </a:p>
          <a:p>
            <a:pPr marL="514350" indent="-514350">
              <a:buAutoNum type="arabicPeriod"/>
            </a:pPr>
            <a:r>
              <a:rPr lang="en-AU" dirty="0">
                <a:solidFill>
                  <a:schemeClr val="accent1"/>
                </a:solidFill>
                <a:latin typeface="Calibri" charset="0"/>
                <a:ea typeface="ＭＳ Ｐゴシック" charset="0"/>
                <a:cs typeface="ＭＳ Ｐゴシック" charset="0"/>
              </a:rPr>
              <a:t>When there is more than one author and you are using ‘and’, the rule is to use the word and (not &amp;) when the authors are part of your sentence (so when the authors’ names are not in parentheses ( )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accent1"/>
                </a:solidFill>
                <a:latin typeface="Calibri" charset="0"/>
                <a:ea typeface="ＭＳ Ｐゴシック" charset="0"/>
                <a:cs typeface="ＭＳ Ｐゴシック" charset="0"/>
              </a:rPr>
              <a:t>You only use the family names of the authors – not the first initial of their first name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874C468-8357-360E-16F2-B190EE792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CCE42-8737-9FB7-D595-69404D16E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38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Idea focus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	</a:t>
            </a:r>
            <a:r>
              <a:rPr lang="en-AU" dirty="0">
                <a:latin typeface="Calibri" charset="0"/>
                <a:ea typeface="ＭＳ Ｐゴシック" charset="0"/>
                <a:cs typeface="ＭＳ Ｐゴシック" charset="0"/>
              </a:rPr>
              <a:t>U</a:t>
            </a:r>
            <a:r>
              <a:rPr lang="en-AU" dirty="0"/>
              <a:t>nemployed people are more likely to have financial debts, which can result in a lack of financial and psychological security (Wilkinson &amp; Marmot, 2003). </a:t>
            </a:r>
          </a:p>
          <a:p>
            <a:pPr>
              <a:buNone/>
            </a:pPr>
            <a:endParaRPr lang="en-AU" b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>
              <a:buNone/>
            </a:pPr>
            <a:r>
              <a:rPr lang="en-AU" b="1" dirty="0">
                <a:latin typeface="Calibri" charset="0"/>
                <a:ea typeface="ＭＳ Ｐゴシック" charset="0"/>
                <a:cs typeface="ＭＳ Ｐゴシック" charset="0"/>
              </a:rPr>
              <a:t>Points to note</a:t>
            </a:r>
          </a:p>
          <a:p>
            <a:pPr>
              <a:buNone/>
            </a:pPr>
            <a:r>
              <a:rPr lang="en-AU" dirty="0">
                <a:solidFill>
                  <a:schemeClr val="accent1"/>
                </a:solidFill>
                <a:latin typeface="Calibri" charset="0"/>
                <a:ea typeface="ＭＳ Ｐゴシック" charset="0"/>
                <a:cs typeface="ＭＳ Ｐゴシック" charset="0"/>
              </a:rPr>
              <a:t>1. When you there is more than one author and you need to use ‘and’, the rule is to use &amp; when the authors’ names are in brackets</a:t>
            </a:r>
            <a:endParaRPr lang="en-US" dirty="0">
              <a:solidFill>
                <a:schemeClr val="accent1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1070F6-48BB-C6B1-310B-D6DF92542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AFA606-8C93-EEF1-2D5D-BB2DDEDD7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7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655CA-05EC-815B-7687-081E0A442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other advice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8A7C3-AAC0-C9D8-A64F-820F6658D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/>
              <a:t>According to Wilkinson and Marmot (2003), unemployment is one of the social determinants of health.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/>
              <a:t> According to Wilkinson and Marmot (2003), they said that unemployment is one of the social determinants of health.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‘According to’ means the same as ‘they said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C9E997-C279-B7DC-96FA-E72F997FB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5B8233-1BBD-882F-FE14-CBA3BAA1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41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0F6E0-54D8-906A-325D-50D08AF00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correct the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FEE1A-0A05-3EDA-EE39-1B1829A65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 the handout, try and find any errors in the in-text references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34E281-478E-86FF-227F-B8FD46EF0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29F25B-4E94-010A-2BF2-34E8388E9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B5D-CFD0-2B47-A2C5-004ED83BFAE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50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431</Words>
  <Application>Microsoft Macintosh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</vt:lpstr>
      <vt:lpstr>Wingdings</vt:lpstr>
      <vt:lpstr>Office Theme</vt:lpstr>
      <vt:lpstr>Referencing in-text correctly in your writing </vt:lpstr>
      <vt:lpstr>In-text citations</vt:lpstr>
      <vt:lpstr>Direct quotations</vt:lpstr>
      <vt:lpstr>Using citations (references) in sentences</vt:lpstr>
      <vt:lpstr>General rules for referencing</vt:lpstr>
      <vt:lpstr>Author focus</vt:lpstr>
      <vt:lpstr>Idea focus</vt:lpstr>
      <vt:lpstr>Some other advice </vt:lpstr>
      <vt:lpstr>Can you correct the errors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Referencing correctly in your writing </dc:title>
  <dc:creator>Caroline Havery</dc:creator>
  <cp:lastModifiedBy>Caroline Havery</cp:lastModifiedBy>
  <cp:revision>3</cp:revision>
  <dcterms:created xsi:type="dcterms:W3CDTF">2023-09-07T01:30:58Z</dcterms:created>
  <dcterms:modified xsi:type="dcterms:W3CDTF">2023-09-08T06:50:32Z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a6c3db-1667-4f49-995a-8b9973972958_Enabled">
    <vt:lpwstr>true</vt:lpwstr>
  </property>
  <property fmtid="{D5CDD505-2E9C-101B-9397-08002B2CF9AE}" pid="3" name="MSIP_Label_51a6c3db-1667-4f49-995a-8b9973972958_SetDate">
    <vt:lpwstr>2023-09-07T01:32:53Z</vt:lpwstr>
  </property>
  <property fmtid="{D5CDD505-2E9C-101B-9397-08002B2CF9AE}" pid="4" name="MSIP_Label_51a6c3db-1667-4f49-995a-8b9973972958_Method">
    <vt:lpwstr>Standard</vt:lpwstr>
  </property>
  <property fmtid="{D5CDD505-2E9C-101B-9397-08002B2CF9AE}" pid="5" name="MSIP_Label_51a6c3db-1667-4f49-995a-8b9973972958_Name">
    <vt:lpwstr>UTS-Internal</vt:lpwstr>
  </property>
  <property fmtid="{D5CDD505-2E9C-101B-9397-08002B2CF9AE}" pid="6" name="MSIP_Label_51a6c3db-1667-4f49-995a-8b9973972958_SiteId">
    <vt:lpwstr>e8911c26-cf9f-4a9c-878e-527807be8791</vt:lpwstr>
  </property>
  <property fmtid="{D5CDD505-2E9C-101B-9397-08002B2CF9AE}" pid="7" name="MSIP_Label_51a6c3db-1667-4f49-995a-8b9973972958_ActionId">
    <vt:lpwstr>8bf9b14d-5117-47b4-a86a-80b19367bfa1</vt:lpwstr>
  </property>
  <property fmtid="{D5CDD505-2E9C-101B-9397-08002B2CF9AE}" pid="8" name="MSIP_Label_51a6c3db-1667-4f49-995a-8b9973972958_ContentBits">
    <vt:lpwstr>0</vt:lpwstr>
  </property>
</Properties>
</file>