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8" r:id="rId3"/>
    <p:sldId id="257" r:id="rId4"/>
    <p:sldId id="264" r:id="rId5"/>
    <p:sldId id="261" r:id="rId6"/>
    <p:sldId id="262" r:id="rId7"/>
    <p:sldId id="266" r:id="rId8"/>
    <p:sldId id="263" r:id="rId9"/>
    <p:sldId id="260" r:id="rId10"/>
    <p:sldId id="265" r:id="rId11"/>
    <p:sldId id="267" r:id="rId12"/>
    <p:sldId id="268" r:id="rId13"/>
    <p:sldId id="259"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5"/>
    <p:restoredTop sz="95828"/>
  </p:normalViewPr>
  <p:slideViewPr>
    <p:cSldViewPr snapToGrid="0">
      <p:cViewPr varScale="1">
        <p:scale>
          <a:sx n="132" d="100"/>
          <a:sy n="132" d="100"/>
        </p:scale>
        <p:origin x="2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8-30T04:19:42.710"/>
    </inkml:context>
    <inkml:brush xml:id="br0">
      <inkml:brushProperty name="width" value="0.05" units="cm"/>
      <inkml:brushProperty name="height" value="0.05" units="cm"/>
      <inkml:brushProperty name="color" value="#E71224"/>
    </inkml:brush>
  </inkml:definitions>
  <inkml:trace contextRef="#ctx0" brushRef="#br0">13549 152 24575,'15'19'0,"2"3"0,2 7 0,-3 0 0,-6-2 0,-5-1 0,-3 1 0,-3 2 0,-6 1 0,-7 3 0,-13 5 0,-15 6 0,-8 1 0,-5-4 0,0-10 0,4-12 0,-2-8 0,-1-6 0,-1-5 0,-4-2 0,-1-2 0,3 0 0,4 1 0,10 1 0,7 2 0,5 0 0,2 0 0,3 0 0,5 0 0,7 0 0,9-1 0,2 0 0,3 0 0,0-2 0,0-3 0,-1-8 0,0-12 0,-1-10 0,-3-7 0,-5 0 0,-4 4 0,-2 6 0,-1 7 0,-2 7 0,-5 4 0,-9 2 0,-7 1 0,-4 2 0,-1 1 0,-3 2 0,-2-1 0,-5 0 0,-7-2 0,-4 1 0,-11-1 0,-13 0 0,40 5 0,-1-1 0,-2 1 0,0-1 0,2 0 0,1 1 0,-39-4 0,8 2 0,-1 0 0,-5 1 0,-7 0 0,-1 0 0,3 2 0,4 2 0,-1 1 0,2 1 0,0 0 0,-5 0 0,-7 0 0,46 0 0,-1 0 0,-1 0 0,0 0 0,3 0 0,2 0 0,-40 0 0,13 0 0,7 0 0,-4-3 0,-10-2 0,-11-1 0,43 3 0,-1 0 0,-3 0 0,-1 1 0,-2 0 0,0-1 0,-3 1 0,-1 0 0,1-1 0,0 1 0,-1-1 0,0 0 0,-1 0 0,-1 0 0,0 0 0,-2 1 0,-1-1 0,-1 1 0,-1-1 0,-2 1 0,-3-1 0,-1-1 0,-5 0 0,0-1 0,-4 1 0,0-1 0,-5 1 0,0-1 0,-3 1 0,0-1 0,-2 1 0,1-1 0,0 1 0,2 0 0,8 1 0,1 0 0,3 1 0,1 0 0,4 0 0,0 1 0,2 0 0,1 0 0,2 0 0,0 0 0,5-1 0,2 1 0,4 1 0,2-1 0,-39 0 0,11 0 0,11 1 0,2 0 0,-7 0 0,2 0 0,-10 0 0,38 0 0,-3 0 0,-5 0 0,-3 0 0,-5 0 0,-1 0 0,-1 0 0,-1 0 0,1 1 0,0-1 0,1 1 0,1-1 0,4 1 0,1 0 0,2-1 0,2 1 0,1 1 0,0-1 0,-1 1 0,-1 1 0,-7 0 0,-2 0 0,-4 1 0,-3-1 0,-8 1 0,-2 0 0,-3-1 0,-1-1 0,3 1 0,0-1 0,6 0 0,2-1 0,10 0 0,3-1 0,5 0 0,1-1 0,1 0 0,-1-1 0,-1-1 0,0 0 0,-3 0 0,-1-1 0,-1 1 0,0 0 0,0 1 0,0-1 0,4 1 0,0 1 0,7 0 0,2 0 0,-37 0 0,5 1 0,-7 0 0,-6 0 0,43 0 0,0 0 0,-1 0 0,1 0 0,-44 0 0,14 0 0,22 0 0,6 1 0,-1 3 0,-6 3 0,-12 3 0,-2 3 0,-9 2 0,-8 1 0,-1 0 0,-1-4 0,1-1 0,3-1 0,-2 1 0,-2 5 0,-1 4 0,5 6 0,8 4 0,11 4 0,9 6 0,8 4 0,7 8 0,6 7 0,8 11 0,7 7 0,10-2 0,7-13 0,8-14 0,6-12 0,4-4 0,4-3 0,3-2 0,5-2 0,4 0 0,4 2 0,1 1 0,0 2 0,2 2 0,2 1 0,1-1 0,-2-4 0,-4-6 0,-7-5 0,-5-4 0,-6-4 0,-2-1 0,-4-2 0,0 0 0,0 0 0,0 0 0,0 1 0,0-1 0,1 1 0,0 0 0,0 0 0,0-1 0,-1 0 0,-1-2 0,-2-2 0,0 1 0,-1-2 0,0 1 0,0 1 0,1 2 0,3 3 0,4 6 0,8 9 0,11 10 0,18 15 0,25 15 0,-18-21 0,6 0 0,15 8 0,5 0-304,-16-12 1,4-1 0,1 1 303,8 2 0,2 0 0,1-1 0,2 0 0,0 0 0,-1-2 0,-4-2 0,0-2 0,-2-1-9,-8-3 1,-2-2 0,-2-2 8,17 5 0,-4-2 0,-11-6 0,-4-2 0,-10-3 0,-2-3 0,30 8 0,-14-5 909,-4-2-909,1 2 26,0 3-26,3 4 0,2 4 0,3 2 0,-6-1 0,-4-3 0,6-2 0,14 3 0,17 1 0,-41-13 0,4 0 0,7 2 0,5-1 0,10 2 0,5 0 0,-21-6 0,1 1 0,3-1-344,9 2 0,2 0 0,2-1 344,7 0 0,2-1 0,2 1 0,-19-4 0,1 0 0,0 0 0,2-1-391,4 1 0,1-1 0,1 0 0,0-1 391,-1 1 0,1-2 0,0 1 0,0-1 0,0 0 0,1-1 0,-1 1 0,0-1 0,-3 0 0,0 0 0,-1-1 0,-1 1 0,21 1 0,-2-1 0,-1 1-229,-7-1 1,-2-1-1,-1 1 229,-7-1 0,-1 0 0,-1-1 0,-3 1 0,-2 0 0,-1-1-9,29 1 0,-3 0 9,-8-1 0,-4 0 455,-9-1 1,-3-1-456,-7-1 0,-1 0 791,-1 0 0,-1-1-791,3 0 0,1-1 0,7 1 0,2-1 0,12 1 0,3-1 0,-25 1 0,1 0 0,2 1 67,4-1 0,2 0 0,0 1-67,2-1 0,0 0 0,2 0 0,4 1 0,0-1 0,3 0-494,9 0 0,1 0 1,2 0 493,-19 0 0,1 0 0,2 1 0,-1-1 0,5 1 0,0 1 0,1-1 0,0 0 0,1 1 0,0-1 0,0 1 0,0-1 0,-2 0 0,1 1 0,-1-1 0,-1 0 0,-2-1 0,-1 1 0,0-1 0,-2 0 0,20-2 0,-1 1 0,0-2 0,-3 1 0,0-2 0,0 0 0,1-1 0,1 0 0,3-1 0,-20 2 0,3-1 0,0 0 0,2-1-527,7 0 0,2 0 1,1-1-1,1 0 527,-16 1 0,0 1 0,0-1 0,1 0 0,0 0 0,3 0 0,-1-1 0,1 1 0,0 0 0,-1 0 0,0 0 0,0 0 0,-1 0 0,0 1 0,-1-1 0,15-1 0,-2 1 0,0-1 0,-2 1-277,-6 1 0,-2-1 0,-1 1 0,-1 0 277,17-1 0,-3 0 0,-1 0 0,-6 1 0,-3 0 0,0 0 11,-5 0 0,0 1 0,-3-1-11,-5 1 0,-1 0 0,-2-1 0,26-4 0,-2-3 605,-8-2 0,-2-3-605,-4-2 0,-2-3 1062,-5 0 0,-3-1-1062,-4-1 0,-3-1 676,-4 0 1,-3-2-677,-4 1 0,-3-2 271,-4 1 0,-3-1-271,31-29 40,-19-4-40,-18-4 0,-21-6 0,-18-3 0,-20-3 0,-17 0 0,-18 5 0,17 36 0,-6 2 0,-13-1 0,-7 3 0,-13-2 0,-6 1 0,21 11 0,-2 0 0,-2 1-167,-1 0 0,-2 1 0,1 0 167,-1 1 0,-1 1 0,1 0 0,1 0 0,0 1 0,1-1 0,-28-6 0,2 0 0,9 1 0,3 1 0,10 3 0,3 0 0,6 2 0,1 0 0,4 2 0,0 1 0,3 1 0,0 0 0,3 2 0,2 0 501,-43-8-501,5 4 0,-2 2 0,2 1 0,-7-4 0,45 7 0,0-2 0,-1-1 0,0 0 0,0-2 0,-1-2 0,3 0 0,0 0 0,2-1 0,2 1 0,-45-19 0,4 1 0,0 0 0,-4-2 0,44 17 0,-1 0 0,-1 0 0,1-1 0,0 0 0,1-1 0,-1-1 0,1 0 0,-1-2 0,0-2 0,-5-2 0,1-2 0,-4-1 0,1-1 0,-3-1 0,0 0 0,3 2 0,2 2 0,-33-16 0,31 17 0,29 17 0,15 8 0,-10 4 0,-45 5 0,7-2 0,-2 0 0,-19 2 0,-7-1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00E387-1A68-1A4C-8969-383E823F3989}" type="datetimeFigureOut">
              <a:rPr lang="en-US" smtClean="0"/>
              <a:t>8/30/23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B56DDA-3155-E84F-A786-56C3E1856D49}" type="slidenum">
              <a:rPr lang="en-US" smtClean="0"/>
              <a:t>‹#›</a:t>
            </a:fld>
            <a:endParaRPr lang="en-US"/>
          </a:p>
        </p:txBody>
      </p:sp>
    </p:spTree>
    <p:extLst>
      <p:ext uri="{BB962C8B-B14F-4D97-AF65-F5344CB8AC3E}">
        <p14:creationId xmlns:p14="http://schemas.microsoft.com/office/powerpoint/2010/main" val="419736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give them a copy of the Assessment checklist or just use the PPT slides. Take the students through the checklist one section at a time – the following slides highlight the sections to focus on – get students to do each section and then get feedback on their answers</a:t>
            </a:r>
          </a:p>
        </p:txBody>
      </p:sp>
      <p:sp>
        <p:nvSpPr>
          <p:cNvPr id="4" name="Slide Number Placeholder 3"/>
          <p:cNvSpPr>
            <a:spLocks noGrp="1"/>
          </p:cNvSpPr>
          <p:nvPr>
            <p:ph type="sldNum" sz="quarter" idx="5"/>
          </p:nvPr>
        </p:nvSpPr>
        <p:spPr/>
        <p:txBody>
          <a:bodyPr/>
          <a:lstStyle/>
          <a:p>
            <a:fld id="{A9B56DDA-3155-E84F-A786-56C3E1856D49}" type="slidenum">
              <a:rPr lang="en-US" smtClean="0"/>
              <a:t>2</a:t>
            </a:fld>
            <a:endParaRPr lang="en-US"/>
          </a:p>
        </p:txBody>
      </p:sp>
    </p:spTree>
    <p:extLst>
      <p:ext uri="{BB962C8B-B14F-4D97-AF65-F5344CB8AC3E}">
        <p14:creationId xmlns:p14="http://schemas.microsoft.com/office/powerpoint/2010/main" val="13501464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to students about how they can get help if they have questions about their assignments.</a:t>
            </a:r>
          </a:p>
        </p:txBody>
      </p:sp>
      <p:sp>
        <p:nvSpPr>
          <p:cNvPr id="4" name="Slide Number Placeholder 3"/>
          <p:cNvSpPr>
            <a:spLocks noGrp="1"/>
          </p:cNvSpPr>
          <p:nvPr>
            <p:ph type="sldNum" sz="quarter" idx="5"/>
          </p:nvPr>
        </p:nvSpPr>
        <p:spPr/>
        <p:txBody>
          <a:bodyPr/>
          <a:lstStyle/>
          <a:p>
            <a:fld id="{A9B56DDA-3155-E84F-A786-56C3E1856D49}" type="slidenum">
              <a:rPr lang="en-US" smtClean="0"/>
              <a:t>12</a:t>
            </a:fld>
            <a:endParaRPr lang="en-US"/>
          </a:p>
        </p:txBody>
      </p:sp>
    </p:spTree>
    <p:extLst>
      <p:ext uri="{BB962C8B-B14F-4D97-AF65-F5344CB8AC3E}">
        <p14:creationId xmlns:p14="http://schemas.microsoft.com/office/powerpoint/2010/main" val="210413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students to make plans to study for their assessments. Talk to students about the importance of handing in assessments on time and what happens if they do not hand them in on time. If you have a semester calendar at your school help students to use it to mark in when assessments are due. If not, they can use a notebook or diary. On the following slides are some examples – but you need to make one that is relevant for your school. There are a couple of semester study planners from James Cook University in the resources for this week. You could adapt them for students in your school if your school does not have a planner</a:t>
            </a:r>
          </a:p>
        </p:txBody>
      </p:sp>
      <p:sp>
        <p:nvSpPr>
          <p:cNvPr id="4" name="Slide Number Placeholder 3"/>
          <p:cNvSpPr>
            <a:spLocks noGrp="1"/>
          </p:cNvSpPr>
          <p:nvPr>
            <p:ph type="sldNum" sz="quarter" idx="5"/>
          </p:nvPr>
        </p:nvSpPr>
        <p:spPr/>
        <p:txBody>
          <a:bodyPr/>
          <a:lstStyle/>
          <a:p>
            <a:fld id="{A9B56DDA-3155-E84F-A786-56C3E1856D49}" type="slidenum">
              <a:rPr lang="en-US" smtClean="0"/>
              <a:t>13</a:t>
            </a:fld>
            <a:endParaRPr lang="en-US"/>
          </a:p>
        </p:txBody>
      </p:sp>
    </p:spTree>
    <p:extLst>
      <p:ext uri="{BB962C8B-B14F-4D97-AF65-F5344CB8AC3E}">
        <p14:creationId xmlns:p14="http://schemas.microsoft.com/office/powerpoint/2010/main" val="247446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whole checklist – students can use this for any assessment in any subject. Today we are going to use it to see how useful it is. If you want to add any other points you can. Go to the next slide to begin the task</a:t>
            </a:r>
          </a:p>
        </p:txBody>
      </p:sp>
      <p:sp>
        <p:nvSpPr>
          <p:cNvPr id="4" name="Slide Number Placeholder 3"/>
          <p:cNvSpPr>
            <a:spLocks noGrp="1"/>
          </p:cNvSpPr>
          <p:nvPr>
            <p:ph type="sldNum" sz="quarter" idx="5"/>
          </p:nvPr>
        </p:nvSpPr>
        <p:spPr/>
        <p:txBody>
          <a:bodyPr/>
          <a:lstStyle/>
          <a:p>
            <a:fld id="{A9B56DDA-3155-E84F-A786-56C3E1856D49}" type="slidenum">
              <a:rPr lang="en-US" smtClean="0"/>
              <a:t>3</a:t>
            </a:fld>
            <a:endParaRPr lang="en-US"/>
          </a:p>
        </p:txBody>
      </p:sp>
    </p:spTree>
    <p:extLst>
      <p:ext uri="{BB962C8B-B14F-4D97-AF65-F5344CB8AC3E}">
        <p14:creationId xmlns:p14="http://schemas.microsoft.com/office/powerpoint/2010/main" val="2117332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task and ask students to sit in groups of three or four people. When they are ready, move to the next slide.</a:t>
            </a:r>
          </a:p>
        </p:txBody>
      </p:sp>
      <p:sp>
        <p:nvSpPr>
          <p:cNvPr id="4" name="Slide Number Placeholder 3"/>
          <p:cNvSpPr>
            <a:spLocks noGrp="1"/>
          </p:cNvSpPr>
          <p:nvPr>
            <p:ph type="sldNum" sz="quarter" idx="5"/>
          </p:nvPr>
        </p:nvSpPr>
        <p:spPr/>
        <p:txBody>
          <a:bodyPr/>
          <a:lstStyle/>
          <a:p>
            <a:fld id="{A9B56DDA-3155-E84F-A786-56C3E1856D49}" type="slidenum">
              <a:rPr lang="en-US" smtClean="0"/>
              <a:t>4</a:t>
            </a:fld>
            <a:endParaRPr lang="en-US"/>
          </a:p>
        </p:txBody>
      </p:sp>
    </p:spTree>
    <p:extLst>
      <p:ext uri="{BB962C8B-B14F-4D97-AF65-F5344CB8AC3E}">
        <p14:creationId xmlns:p14="http://schemas.microsoft.com/office/powerpoint/2010/main" val="1533141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answer the questions highlighted in blue. When they are finished, check answers. Then move to the next slide.</a:t>
            </a:r>
          </a:p>
        </p:txBody>
      </p:sp>
      <p:sp>
        <p:nvSpPr>
          <p:cNvPr id="4" name="Slide Number Placeholder 3"/>
          <p:cNvSpPr>
            <a:spLocks noGrp="1"/>
          </p:cNvSpPr>
          <p:nvPr>
            <p:ph type="sldNum" sz="quarter" idx="5"/>
          </p:nvPr>
        </p:nvSpPr>
        <p:spPr/>
        <p:txBody>
          <a:bodyPr/>
          <a:lstStyle/>
          <a:p>
            <a:fld id="{A9B56DDA-3155-E84F-A786-56C3E1856D49}" type="slidenum">
              <a:rPr lang="en-US" smtClean="0"/>
              <a:t>5</a:t>
            </a:fld>
            <a:endParaRPr lang="en-US"/>
          </a:p>
        </p:txBody>
      </p:sp>
    </p:spTree>
    <p:extLst>
      <p:ext uri="{BB962C8B-B14F-4D97-AF65-F5344CB8AC3E}">
        <p14:creationId xmlns:p14="http://schemas.microsoft.com/office/powerpoint/2010/main" val="3128255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discuss the answer to the question in red. Listen to some of the answers from the group and then talk about why it is important to understand what they are learning in an assessment. Make sure students understand what they are learning in this assessment. Helping students to think about why they are doing the assessment can help them understand what they need to focus on. It also helps motivate them if they </a:t>
            </a:r>
            <a:r>
              <a:rPr lang="en-US" dirty="0" err="1"/>
              <a:t>realise</a:t>
            </a:r>
            <a:r>
              <a:rPr lang="en-US" dirty="0"/>
              <a:t> why the assessment is important. There are multiple reasons why students are doing the assessments – they can be thought of as ‘process’ – so what kind of skills/practices are students learning and ‘content’ – what kind of content are they learning. In this assessment students are going to learn about an important health issue in PNG –</a:t>
            </a:r>
            <a:r>
              <a:rPr lang="en-US" dirty="0" err="1"/>
              <a:t>e.g</a:t>
            </a:r>
            <a:r>
              <a:rPr lang="en-US" dirty="0"/>
              <a:t> </a:t>
            </a:r>
            <a:r>
              <a:rPr lang="en-US" dirty="0" err="1"/>
              <a:t>diarrohea</a:t>
            </a:r>
            <a:r>
              <a:rPr lang="en-US" dirty="0"/>
              <a:t> AND they are going to learn important skills for nursing – reading, evaluating evidence, making notes, writing </a:t>
            </a:r>
            <a:r>
              <a:rPr lang="en-US" dirty="0" err="1"/>
              <a:t>clearl</a:t>
            </a:r>
            <a:endParaRPr lang="en-US" dirty="0"/>
          </a:p>
        </p:txBody>
      </p:sp>
      <p:sp>
        <p:nvSpPr>
          <p:cNvPr id="4" name="Slide Number Placeholder 3"/>
          <p:cNvSpPr>
            <a:spLocks noGrp="1"/>
          </p:cNvSpPr>
          <p:nvPr>
            <p:ph type="sldNum" sz="quarter" idx="5"/>
          </p:nvPr>
        </p:nvSpPr>
        <p:spPr/>
        <p:txBody>
          <a:bodyPr/>
          <a:lstStyle/>
          <a:p>
            <a:fld id="{A9B56DDA-3155-E84F-A786-56C3E1856D49}" type="slidenum">
              <a:rPr lang="en-US" smtClean="0"/>
              <a:t>6</a:t>
            </a:fld>
            <a:endParaRPr lang="en-US"/>
          </a:p>
        </p:txBody>
      </p:sp>
    </p:spTree>
    <p:extLst>
      <p:ext uri="{BB962C8B-B14F-4D97-AF65-F5344CB8AC3E}">
        <p14:creationId xmlns:p14="http://schemas.microsoft.com/office/powerpoint/2010/main" val="1400621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discuss the answer to the question in red. Listen to some of the answers from the group and then talk about why it is important to use the readings provided – because it is good evidence and in this subject they will be learning how to judge whether what they are reading is good evidence. During the next few weeks we will be doing activities to help you read the provided readings.</a:t>
            </a:r>
          </a:p>
        </p:txBody>
      </p:sp>
      <p:sp>
        <p:nvSpPr>
          <p:cNvPr id="4" name="Slide Number Placeholder 3"/>
          <p:cNvSpPr>
            <a:spLocks noGrp="1"/>
          </p:cNvSpPr>
          <p:nvPr>
            <p:ph type="sldNum" sz="quarter" idx="5"/>
          </p:nvPr>
        </p:nvSpPr>
        <p:spPr/>
        <p:txBody>
          <a:bodyPr/>
          <a:lstStyle/>
          <a:p>
            <a:fld id="{A9B56DDA-3155-E84F-A786-56C3E1856D49}" type="slidenum">
              <a:rPr lang="en-US" smtClean="0"/>
              <a:t>7</a:t>
            </a:fld>
            <a:endParaRPr lang="en-US"/>
          </a:p>
        </p:txBody>
      </p:sp>
    </p:spTree>
    <p:extLst>
      <p:ext uri="{BB962C8B-B14F-4D97-AF65-F5344CB8AC3E}">
        <p14:creationId xmlns:p14="http://schemas.microsoft.com/office/powerpoint/2010/main" val="885715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do the next question in red. Students sometimes find this a bit more difficult so you can show them the example on the next slide before they try and do it themselves. By turning the criteria/descriptions into questions, you are making sure that students are reading and understanding the criteria. Students can also use the questions as an outline for their assignment</a:t>
            </a:r>
          </a:p>
        </p:txBody>
      </p:sp>
      <p:sp>
        <p:nvSpPr>
          <p:cNvPr id="4" name="Slide Number Placeholder 3"/>
          <p:cNvSpPr>
            <a:spLocks noGrp="1"/>
          </p:cNvSpPr>
          <p:nvPr>
            <p:ph type="sldNum" sz="quarter" idx="5"/>
          </p:nvPr>
        </p:nvSpPr>
        <p:spPr/>
        <p:txBody>
          <a:bodyPr/>
          <a:lstStyle/>
          <a:p>
            <a:fld id="{A9B56DDA-3155-E84F-A786-56C3E1856D49}" type="slidenum">
              <a:rPr lang="en-US" smtClean="0"/>
              <a:t>8</a:t>
            </a:fld>
            <a:endParaRPr lang="en-US"/>
          </a:p>
        </p:txBody>
      </p:sp>
    </p:spTree>
    <p:extLst>
      <p:ext uri="{BB962C8B-B14F-4D97-AF65-F5344CB8AC3E}">
        <p14:creationId xmlns:p14="http://schemas.microsoft.com/office/powerpoint/2010/main" val="3332337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this example to students and ask them to turn the descriptions of each criterion into questions to make sure they have read and understood what they have to do. Ask students to write up questions on the board before you show them the next slide so you can see whether they have read and understood the marking criteria and descriptions.</a:t>
            </a:r>
          </a:p>
        </p:txBody>
      </p:sp>
      <p:sp>
        <p:nvSpPr>
          <p:cNvPr id="4" name="Slide Number Placeholder 3"/>
          <p:cNvSpPr>
            <a:spLocks noGrp="1"/>
          </p:cNvSpPr>
          <p:nvPr>
            <p:ph type="sldNum" sz="quarter" idx="5"/>
          </p:nvPr>
        </p:nvSpPr>
        <p:spPr/>
        <p:txBody>
          <a:bodyPr/>
          <a:lstStyle/>
          <a:p>
            <a:fld id="{A9B56DDA-3155-E84F-A786-56C3E1856D49}" type="slidenum">
              <a:rPr lang="en-US" smtClean="0"/>
              <a:t>9</a:t>
            </a:fld>
            <a:endParaRPr lang="en-US"/>
          </a:p>
        </p:txBody>
      </p:sp>
    </p:spTree>
    <p:extLst>
      <p:ext uri="{BB962C8B-B14F-4D97-AF65-F5344CB8AC3E}">
        <p14:creationId xmlns:p14="http://schemas.microsoft.com/office/powerpoint/2010/main" val="4104683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questions related to the content give students an outline for their report. The other questions act like a checklist of things they need to make sure they have done before they hand in the assessment. Tell them that they will be learning about how to write good paragraphs and how to reference correctly in this subject.</a:t>
            </a:r>
          </a:p>
        </p:txBody>
      </p:sp>
      <p:sp>
        <p:nvSpPr>
          <p:cNvPr id="4" name="Slide Number Placeholder 3"/>
          <p:cNvSpPr>
            <a:spLocks noGrp="1"/>
          </p:cNvSpPr>
          <p:nvPr>
            <p:ph type="sldNum" sz="quarter" idx="5"/>
          </p:nvPr>
        </p:nvSpPr>
        <p:spPr/>
        <p:txBody>
          <a:bodyPr/>
          <a:lstStyle/>
          <a:p>
            <a:fld id="{A9B56DDA-3155-E84F-A786-56C3E1856D49}" type="slidenum">
              <a:rPr lang="en-US" smtClean="0"/>
              <a:t>10</a:t>
            </a:fld>
            <a:endParaRPr lang="en-US"/>
          </a:p>
        </p:txBody>
      </p:sp>
    </p:spTree>
    <p:extLst>
      <p:ext uri="{BB962C8B-B14F-4D97-AF65-F5344CB8AC3E}">
        <p14:creationId xmlns:p14="http://schemas.microsoft.com/office/powerpoint/2010/main" val="61086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E5A4-16C1-CDE5-CDDA-08E10D1159B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DD362E7-22CD-8B29-C63E-AD1FB4FC42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44637E5-A10D-4C41-88C3-1FAA15651A68}"/>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A838AC9E-7049-920A-C909-81BABE89A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7D065-F9D3-A6EA-85EC-8C2828264716}"/>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394827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02A93-55F8-C240-97D9-DCA34D93242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4E1BAC2-9772-97F7-2C88-3FB1E0CDD19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AA2A35F-28CC-09B2-9EC9-3570D42AC788}"/>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C9184E93-E19E-508B-9886-3D72AAFD3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B7455-8927-1A21-9DDF-E06E19A7D09F}"/>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404310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B93BA-ED5F-D6D4-822E-BA33F15F192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07ACF0B-F7A8-0A0F-3432-58F4D06F131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4327369-100F-36C8-FA48-598E8B41FD21}"/>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24756D35-C780-E76C-3F73-76AB9297D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5DB4D6-5143-3E03-362E-C58CD2029840}"/>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311669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B3BD-DA2D-080F-B967-17E87844AB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0718C27-BD0E-5B23-B194-F16764EF2A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17CEE9-6B78-6550-B670-E8844F739E79}"/>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DD1EF863-C05F-A48E-66ED-3E0AE0B68A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3D790B-FAB4-9CEA-6842-081B9E2ED06A}"/>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29665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18869-AA4C-1E5A-A3C9-6030FE29829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F144E9E-6E7C-79B1-3636-E6A561BB9A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AA8D839-C153-4851-DAA0-5979127CB133}"/>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1A6A6254-886C-E148-6579-9E0A2220E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9A7B5-14BE-879A-1499-54E090A66226}"/>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354726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C07-B58E-3EB8-2526-A9263C5E111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81C898-ABAA-0D17-7B04-0D36664B146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B426F60-D8D5-C04F-AA45-176A4387E8C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1C6C0FC-9351-A95B-3F9E-A347F6F57151}"/>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6" name="Footer Placeholder 5">
            <a:extLst>
              <a:ext uri="{FF2B5EF4-FFF2-40B4-BE49-F238E27FC236}">
                <a16:creationId xmlns:a16="http://schemas.microsoft.com/office/drawing/2014/main" id="{E2BC762B-CF45-AC1B-39A9-87E3986402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7DF7F7-C9AB-F94E-0086-489D549E8464}"/>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271246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402D0-BFD4-7141-BBE9-23B54D77C26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B3CBC99-89A6-397C-AECA-8755685CC0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E23E605-B8ED-4825-B7B2-7052B7F8030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CEFB864-18E3-52F2-E85C-F145F5764E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2D43099-9B69-9531-519B-42C4A7D7ABE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5F50D1E-C0D9-BDF0-A406-13C10CB95CAF}"/>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8" name="Footer Placeholder 7">
            <a:extLst>
              <a:ext uri="{FF2B5EF4-FFF2-40B4-BE49-F238E27FC236}">
                <a16:creationId xmlns:a16="http://schemas.microsoft.com/office/drawing/2014/main" id="{9A406EA9-79B3-3217-1C1D-0986BA4253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684FED-EEBA-3E33-A944-54520CC05C1A}"/>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15733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7566-E99A-CD60-2151-40CD1E21D1F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3EBD6BD-0673-7E96-9E33-BF5100ABC083}"/>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4" name="Footer Placeholder 3">
            <a:extLst>
              <a:ext uri="{FF2B5EF4-FFF2-40B4-BE49-F238E27FC236}">
                <a16:creationId xmlns:a16="http://schemas.microsoft.com/office/drawing/2014/main" id="{088E8CA2-0F7C-A394-A798-E40D4C2716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EAA229-E85D-3D34-849A-9D416B5EEDB8}"/>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781014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82DFDE-D730-24E6-E17F-CBB6A526F723}"/>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3" name="Footer Placeholder 2">
            <a:extLst>
              <a:ext uri="{FF2B5EF4-FFF2-40B4-BE49-F238E27FC236}">
                <a16:creationId xmlns:a16="http://schemas.microsoft.com/office/drawing/2014/main" id="{BAA4EFF0-7227-EA7F-8EC0-2BEF8DD5B6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4C8AFE-DB56-868C-8B92-366854BC7304}"/>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234621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BE75-6D32-2F44-032D-87539A5FAA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FF13084-464B-262F-C8E5-9291FBBE76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FB876E4-69E3-2986-3B04-46F81AB60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FB8A04E-E6D4-E1F1-E8EE-239ABD77BF1D}"/>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6" name="Footer Placeholder 5">
            <a:extLst>
              <a:ext uri="{FF2B5EF4-FFF2-40B4-BE49-F238E27FC236}">
                <a16:creationId xmlns:a16="http://schemas.microsoft.com/office/drawing/2014/main" id="{1DB6FAA8-F78B-1075-E71E-B293E74D8C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C3494-729D-6556-758E-02B604FFB445}"/>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223976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69DD-16F7-2D16-EA53-81D98CD6FB6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7ECEAA6-07F5-65A3-77CB-6DD36245EC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463F69-EEAB-FA4D-6EC9-BA256DB1D0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9FD550D-0783-E555-EA2F-0706733E4905}"/>
              </a:ext>
            </a:extLst>
          </p:cNvPr>
          <p:cNvSpPr>
            <a:spLocks noGrp="1"/>
          </p:cNvSpPr>
          <p:nvPr>
            <p:ph type="dt" sz="half" idx="10"/>
          </p:nvPr>
        </p:nvSpPr>
        <p:spPr/>
        <p:txBody>
          <a:bodyPr/>
          <a:lstStyle/>
          <a:p>
            <a:fld id="{7BE1DFAA-7BC1-EC42-BF6B-C9B68C4A88B3}" type="datetimeFigureOut">
              <a:rPr lang="en-US" smtClean="0"/>
              <a:t>8/30/23</a:t>
            </a:fld>
            <a:endParaRPr lang="en-US"/>
          </a:p>
        </p:txBody>
      </p:sp>
      <p:sp>
        <p:nvSpPr>
          <p:cNvPr id="6" name="Footer Placeholder 5">
            <a:extLst>
              <a:ext uri="{FF2B5EF4-FFF2-40B4-BE49-F238E27FC236}">
                <a16:creationId xmlns:a16="http://schemas.microsoft.com/office/drawing/2014/main" id="{B258C367-1341-9165-FD21-A1A63772DF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A5D4C-7EB7-8465-068A-76542BA4A427}"/>
              </a:ext>
            </a:extLst>
          </p:cNvPr>
          <p:cNvSpPr>
            <a:spLocks noGrp="1"/>
          </p:cNvSpPr>
          <p:nvPr>
            <p:ph type="sldNum" sz="quarter" idx="12"/>
          </p:nvPr>
        </p:nvSpPr>
        <p:spPr/>
        <p:txBody>
          <a:bodyPr/>
          <a:lstStyle/>
          <a:p>
            <a:fld id="{02373437-A4F0-0045-ABDB-8D6BD6ACDECA}" type="slidenum">
              <a:rPr lang="en-US" smtClean="0"/>
              <a:t>‹#›</a:t>
            </a:fld>
            <a:endParaRPr lang="en-US"/>
          </a:p>
        </p:txBody>
      </p:sp>
    </p:spTree>
    <p:extLst>
      <p:ext uri="{BB962C8B-B14F-4D97-AF65-F5344CB8AC3E}">
        <p14:creationId xmlns:p14="http://schemas.microsoft.com/office/powerpoint/2010/main" val="367746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9EE96F-BE3B-518C-3F16-1DC8FE9B47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381E0EE-5BE0-03C8-C7D6-2F0F98EE09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B8E3C5-6965-5341-7F94-5BAF9C701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1DFAA-7BC1-EC42-BF6B-C9B68C4A88B3}" type="datetimeFigureOut">
              <a:rPr lang="en-US" smtClean="0"/>
              <a:t>8/30/23</a:t>
            </a:fld>
            <a:endParaRPr lang="en-US"/>
          </a:p>
        </p:txBody>
      </p:sp>
      <p:sp>
        <p:nvSpPr>
          <p:cNvPr id="5" name="Footer Placeholder 4">
            <a:extLst>
              <a:ext uri="{FF2B5EF4-FFF2-40B4-BE49-F238E27FC236}">
                <a16:creationId xmlns:a16="http://schemas.microsoft.com/office/drawing/2014/main" id="{68785A57-03C9-FFF5-0D3A-8EC365304B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DB6FB7-135A-0B0B-4813-D9829A95F8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73437-A4F0-0045-ABDB-8D6BD6ACDECA}" type="slidenum">
              <a:rPr lang="en-US" smtClean="0"/>
              <a:t>‹#›</a:t>
            </a:fld>
            <a:endParaRPr lang="en-US"/>
          </a:p>
        </p:txBody>
      </p:sp>
    </p:spTree>
    <p:extLst>
      <p:ext uri="{BB962C8B-B14F-4D97-AF65-F5344CB8AC3E}">
        <p14:creationId xmlns:p14="http://schemas.microsoft.com/office/powerpoint/2010/main" val="228649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jcu.edu.au/__data/assets/pdf_file/0013/200434/Example-semester-assessment-planner.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D924F-BC93-2F50-AB16-6ED6987F92A2}"/>
              </a:ext>
            </a:extLst>
          </p:cNvPr>
          <p:cNvSpPr>
            <a:spLocks noGrp="1"/>
          </p:cNvSpPr>
          <p:nvPr>
            <p:ph type="ctrTitle"/>
          </p:nvPr>
        </p:nvSpPr>
        <p:spPr/>
        <p:txBody>
          <a:bodyPr/>
          <a:lstStyle/>
          <a:p>
            <a:r>
              <a:rPr lang="en-US" dirty="0"/>
              <a:t>Understanding assessment tasks</a:t>
            </a:r>
          </a:p>
        </p:txBody>
      </p:sp>
      <p:sp>
        <p:nvSpPr>
          <p:cNvPr id="3" name="Subtitle 2">
            <a:extLst>
              <a:ext uri="{FF2B5EF4-FFF2-40B4-BE49-F238E27FC236}">
                <a16:creationId xmlns:a16="http://schemas.microsoft.com/office/drawing/2014/main" id="{821165DC-4AB5-517D-5CE9-214E4606DF3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42743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6353-6E07-9C5D-AF64-EBA8D9B18A7B}"/>
              </a:ext>
            </a:extLst>
          </p:cNvPr>
          <p:cNvSpPr>
            <a:spLocks noGrp="1"/>
          </p:cNvSpPr>
          <p:nvPr>
            <p:ph type="title"/>
          </p:nvPr>
        </p:nvSpPr>
        <p:spPr>
          <a:xfrm>
            <a:off x="838200" y="175365"/>
            <a:ext cx="10515600" cy="384033"/>
          </a:xfrm>
        </p:spPr>
        <p:txBody>
          <a:bodyPr>
            <a:normAutofit fontScale="90000"/>
          </a:bodyPr>
          <a:lstStyle/>
          <a:p>
            <a:r>
              <a:rPr lang="en-US" dirty="0"/>
              <a:t>Turning criteria into questions</a:t>
            </a:r>
          </a:p>
        </p:txBody>
      </p:sp>
      <p:graphicFrame>
        <p:nvGraphicFramePr>
          <p:cNvPr id="4" name="Content Placeholder 3">
            <a:extLst>
              <a:ext uri="{FF2B5EF4-FFF2-40B4-BE49-F238E27FC236}">
                <a16:creationId xmlns:a16="http://schemas.microsoft.com/office/drawing/2014/main" id="{4772887B-D54B-DAC3-C48C-D878DB52660C}"/>
              </a:ext>
            </a:extLst>
          </p:cNvPr>
          <p:cNvGraphicFramePr>
            <a:graphicFrameLocks noGrp="1"/>
          </p:cNvGraphicFramePr>
          <p:nvPr>
            <p:ph idx="1"/>
            <p:extLst>
              <p:ext uri="{D42A27DB-BD31-4B8C-83A1-F6EECF244321}">
                <p14:modId xmlns:p14="http://schemas.microsoft.com/office/powerpoint/2010/main" val="1095001716"/>
              </p:ext>
            </p:extLst>
          </p:nvPr>
        </p:nvGraphicFramePr>
        <p:xfrm>
          <a:off x="330201" y="720762"/>
          <a:ext cx="7670800" cy="5961872"/>
        </p:xfrm>
        <a:graphic>
          <a:graphicData uri="http://schemas.openxmlformats.org/drawingml/2006/table">
            <a:tbl>
              <a:tblPr firstRow="1" firstCol="1" bandRow="1">
                <a:tableStyleId>{5C22544A-7EE6-4342-B048-85BDC9FD1C3A}</a:tableStyleId>
              </a:tblPr>
              <a:tblGrid>
                <a:gridCol w="2397937">
                  <a:extLst>
                    <a:ext uri="{9D8B030D-6E8A-4147-A177-3AD203B41FA5}">
                      <a16:colId xmlns:a16="http://schemas.microsoft.com/office/drawing/2014/main" val="3613405808"/>
                    </a:ext>
                  </a:extLst>
                </a:gridCol>
                <a:gridCol w="5272863">
                  <a:extLst>
                    <a:ext uri="{9D8B030D-6E8A-4147-A177-3AD203B41FA5}">
                      <a16:colId xmlns:a16="http://schemas.microsoft.com/office/drawing/2014/main" val="898501032"/>
                    </a:ext>
                  </a:extLst>
                </a:gridCol>
              </a:tblGrid>
              <a:tr h="169944">
                <a:tc>
                  <a:txBody>
                    <a:bodyPr/>
                    <a:lstStyle/>
                    <a:p>
                      <a:pPr>
                        <a:lnSpc>
                          <a:spcPct val="107000"/>
                        </a:lnSpc>
                        <a:spcAft>
                          <a:spcPts val="800"/>
                        </a:spcAft>
                      </a:pPr>
                      <a:r>
                        <a:rPr lang="en-AU" sz="800">
                          <a:effectLst/>
                        </a:rPr>
                        <a:t>Criteria </a:t>
                      </a:r>
                      <a:endParaRPr lang="en-AU"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800" dirty="0">
                          <a:effectLst/>
                        </a:rPr>
                        <a:t> </a:t>
                      </a:r>
                      <a:endParaRPr lang="en-AU"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182771784"/>
                  </a:ext>
                </a:extLst>
              </a:tr>
              <a:tr h="1756977">
                <a:tc>
                  <a:txBody>
                    <a:bodyPr/>
                    <a:lstStyle/>
                    <a:p>
                      <a:pPr>
                        <a:lnSpc>
                          <a:spcPct val="107000"/>
                        </a:lnSpc>
                        <a:spcAft>
                          <a:spcPts val="800"/>
                        </a:spcAft>
                      </a:pPr>
                      <a:r>
                        <a:rPr lang="en-AU" sz="2000" dirty="0">
                          <a:effectLst/>
                        </a:rPr>
                        <a:t>Quality and accuracy of information provided </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The report includes all relevant information from the provided readings about </a:t>
                      </a:r>
                      <a:r>
                        <a:rPr lang="en-US" sz="2000" dirty="0" err="1"/>
                        <a:t>diarrhoeal</a:t>
                      </a:r>
                      <a:r>
                        <a:rPr lang="en-US" sz="2000" dirty="0"/>
                        <a:t> disease </a:t>
                      </a:r>
                      <a:r>
                        <a:rPr lang="en-AU" sz="2000" dirty="0">
                          <a:effectLst/>
                        </a:rPr>
                        <a:t>including how it is spread, the signs and symptoms and prevention strategies</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346246070"/>
                  </a:ext>
                </a:extLst>
              </a:tr>
              <a:tr h="2463251">
                <a:tc>
                  <a:txBody>
                    <a:bodyPr/>
                    <a:lstStyle/>
                    <a:p>
                      <a:pPr>
                        <a:lnSpc>
                          <a:spcPct val="107000"/>
                        </a:lnSpc>
                        <a:spcAft>
                          <a:spcPts val="800"/>
                        </a:spcAft>
                      </a:pPr>
                      <a:r>
                        <a:rPr lang="en-AU" sz="2000">
                          <a:effectLst/>
                        </a:rPr>
                        <a:t>Appropriateness of the structure and style of the report</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The report is written is organised with an clear structure so it is easy for the reader to follow e.g. uses sub headings and paragraphs well. The style is appropriate for a community health team</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08025916"/>
                  </a:ext>
                </a:extLst>
              </a:tr>
              <a:tr h="874135">
                <a:tc>
                  <a:txBody>
                    <a:bodyPr/>
                    <a:lstStyle/>
                    <a:p>
                      <a:pPr>
                        <a:lnSpc>
                          <a:spcPct val="107000"/>
                        </a:lnSpc>
                        <a:spcAft>
                          <a:spcPts val="800"/>
                        </a:spcAft>
                      </a:pPr>
                      <a:r>
                        <a:rPr lang="en-AU" sz="2000">
                          <a:effectLst/>
                        </a:rPr>
                        <a:t>Clarity of writing at sentence level</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a:effectLst/>
                        </a:rPr>
                        <a:t>The sentences are clear for the reader and there are no or few grammatical and spelling errors </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3006177951"/>
                  </a:ext>
                </a:extLst>
              </a:tr>
              <a:tr h="697565">
                <a:tc>
                  <a:txBody>
                    <a:bodyPr/>
                    <a:lstStyle/>
                    <a:p>
                      <a:pPr>
                        <a:lnSpc>
                          <a:spcPct val="107000"/>
                        </a:lnSpc>
                        <a:spcAft>
                          <a:spcPts val="800"/>
                        </a:spcAft>
                      </a:pPr>
                      <a:r>
                        <a:rPr lang="en-AU" sz="2000">
                          <a:effectLst/>
                        </a:rPr>
                        <a:t>Correct referencing</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All referencing is correct, including in text and in the reference list</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547261692"/>
                  </a:ext>
                </a:extLst>
              </a:tr>
            </a:tbl>
          </a:graphicData>
        </a:graphic>
      </p:graphicFrame>
      <p:sp>
        <p:nvSpPr>
          <p:cNvPr id="5" name="TextBox 4">
            <a:extLst>
              <a:ext uri="{FF2B5EF4-FFF2-40B4-BE49-F238E27FC236}">
                <a16:creationId xmlns:a16="http://schemas.microsoft.com/office/drawing/2014/main" id="{BD3CD0D7-0041-EDBE-349B-4381FDA22A0B}"/>
              </a:ext>
            </a:extLst>
          </p:cNvPr>
          <p:cNvSpPr txBox="1"/>
          <p:nvPr/>
        </p:nvSpPr>
        <p:spPr>
          <a:xfrm>
            <a:off x="8115300" y="559398"/>
            <a:ext cx="3911750" cy="5909310"/>
          </a:xfrm>
          <a:prstGeom prst="rect">
            <a:avLst/>
          </a:prstGeom>
          <a:noFill/>
        </p:spPr>
        <p:txBody>
          <a:bodyPr wrap="square" rtlCol="0">
            <a:spAutoFit/>
          </a:bodyPr>
          <a:lstStyle/>
          <a:p>
            <a:r>
              <a:rPr lang="en-US" b="1" dirty="0"/>
              <a:t>Questions</a:t>
            </a:r>
          </a:p>
          <a:p>
            <a:r>
              <a:rPr lang="en-US" dirty="0"/>
              <a:t>How is </a:t>
            </a:r>
            <a:r>
              <a:rPr lang="en-US" dirty="0" err="1"/>
              <a:t>diarrhoeal</a:t>
            </a:r>
            <a:r>
              <a:rPr lang="en-US" dirty="0"/>
              <a:t> disease spread?</a:t>
            </a:r>
          </a:p>
          <a:p>
            <a:r>
              <a:rPr lang="en-US" dirty="0"/>
              <a:t>What are the signs and symptoms of </a:t>
            </a:r>
            <a:r>
              <a:rPr lang="en-US" dirty="0" err="1"/>
              <a:t>diarrhoeal</a:t>
            </a:r>
            <a:r>
              <a:rPr lang="en-US" dirty="0"/>
              <a:t> disease?</a:t>
            </a:r>
          </a:p>
          <a:p>
            <a:r>
              <a:rPr lang="en-US" dirty="0"/>
              <a:t>What are the prevention strategies for </a:t>
            </a:r>
            <a:r>
              <a:rPr lang="en-US" dirty="0" err="1"/>
              <a:t>diarrhoeal</a:t>
            </a:r>
            <a:r>
              <a:rPr lang="en-US" dirty="0"/>
              <a:t> disease?</a:t>
            </a:r>
          </a:p>
          <a:p>
            <a:r>
              <a:rPr lang="en-US" dirty="0"/>
              <a:t>Did I get the above information from the readings provided in this subject?</a:t>
            </a:r>
          </a:p>
          <a:p>
            <a:endParaRPr lang="en-US" dirty="0"/>
          </a:p>
          <a:p>
            <a:r>
              <a:rPr lang="en-US" dirty="0"/>
              <a:t>Does my report have a clear structure?</a:t>
            </a:r>
          </a:p>
          <a:p>
            <a:r>
              <a:rPr lang="en-US" dirty="0"/>
              <a:t>Have I used subheadings?</a:t>
            </a:r>
          </a:p>
          <a:p>
            <a:r>
              <a:rPr lang="en-US" dirty="0"/>
              <a:t>Are my paragraphs clear?</a:t>
            </a:r>
          </a:p>
          <a:p>
            <a:r>
              <a:rPr lang="en-US" dirty="0"/>
              <a:t>Is it in the style appropriate for a community health team?</a:t>
            </a:r>
          </a:p>
          <a:p>
            <a:endParaRPr lang="en-US" dirty="0"/>
          </a:p>
          <a:p>
            <a:r>
              <a:rPr lang="en-US" dirty="0"/>
              <a:t>Are there any grammatical errors?</a:t>
            </a:r>
          </a:p>
          <a:p>
            <a:r>
              <a:rPr lang="en-US" dirty="0"/>
              <a:t>Are there any spelling errors?</a:t>
            </a:r>
          </a:p>
          <a:p>
            <a:r>
              <a:rPr lang="en-US" dirty="0"/>
              <a:t>Have I included references correctly in text?</a:t>
            </a:r>
          </a:p>
          <a:p>
            <a:r>
              <a:rPr lang="en-US" dirty="0"/>
              <a:t>Have I written my reference list correctly ?</a:t>
            </a:r>
          </a:p>
        </p:txBody>
      </p:sp>
    </p:spTree>
    <p:extLst>
      <p:ext uri="{BB962C8B-B14F-4D97-AF65-F5344CB8AC3E}">
        <p14:creationId xmlns:p14="http://schemas.microsoft.com/office/powerpoint/2010/main" val="3791649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87E81-16ED-E105-870C-A1FFD7892F36}"/>
              </a:ext>
            </a:extLst>
          </p:cNvPr>
          <p:cNvSpPr>
            <a:spLocks noGrp="1"/>
          </p:cNvSpPr>
          <p:nvPr>
            <p:ph type="title"/>
          </p:nvPr>
        </p:nvSpPr>
        <p:spPr/>
        <p:txBody>
          <a:bodyPr/>
          <a:lstStyle/>
          <a:p>
            <a:r>
              <a:rPr lang="en-US" dirty="0"/>
              <a:t>What else do you need to think about?</a:t>
            </a:r>
          </a:p>
        </p:txBody>
      </p:sp>
      <p:sp>
        <p:nvSpPr>
          <p:cNvPr id="3" name="Content Placeholder 2">
            <a:extLst>
              <a:ext uri="{FF2B5EF4-FFF2-40B4-BE49-F238E27FC236}">
                <a16:creationId xmlns:a16="http://schemas.microsoft.com/office/drawing/2014/main" id="{65FCC008-DA2B-5F3B-C367-435ACDDBB9BB}"/>
              </a:ext>
            </a:extLst>
          </p:cNvPr>
          <p:cNvSpPr>
            <a:spLocks noGrp="1"/>
          </p:cNvSpPr>
          <p:nvPr>
            <p:ph idx="1"/>
          </p:nvPr>
        </p:nvSpPr>
        <p:spPr/>
        <p:txBody>
          <a:bodyPr/>
          <a:lstStyle/>
          <a:p>
            <a:pPr marL="0" indent="0">
              <a:buNone/>
            </a:pPr>
            <a:r>
              <a:rPr lang="en-US" dirty="0"/>
              <a:t>Look at the final question on the checklist that we haven’t answered yet.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46839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369870" y="82193"/>
            <a:ext cx="10983930" cy="945223"/>
          </a:xfrm>
        </p:spPr>
        <p:txBody>
          <a:bodyPr>
            <a:normAutofit/>
          </a:bodyPr>
          <a:lstStyle/>
          <a:p>
            <a:r>
              <a:rPr lang="en-US" sz="2800" dirty="0"/>
              <a:t>Then think more specifically about what you need to do by looking at the marking criteria or rubric – and turn the criteria into questions</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226372"/>
            <a:ext cx="10515600" cy="4950591"/>
          </a:xfrm>
        </p:spPr>
        <p:txBody>
          <a:bodyPr>
            <a:normAutofit fontScale="77500" lnSpcReduction="20000"/>
          </a:bodyPr>
          <a:lstStyle/>
          <a:p>
            <a:pPr marL="281670">
              <a:spcBef>
                <a:spcPts val="331"/>
              </a:spcBef>
            </a:pPr>
            <a:r>
              <a:rPr lang="en-US" b="1" dirty="0">
                <a:solidFill>
                  <a:schemeClr val="accent1"/>
                </a:solidFill>
              </a:rPr>
              <a:t>WHY</a:t>
            </a:r>
            <a:r>
              <a:rPr lang="en-US" dirty="0">
                <a:solidFill>
                  <a:schemeClr val="accent1"/>
                </a:solidFill>
              </a:rPr>
              <a:t> </a:t>
            </a:r>
          </a:p>
          <a:p>
            <a:pPr marL="281670">
              <a:spcBef>
                <a:spcPts val="331"/>
              </a:spcBef>
            </a:pPr>
            <a:r>
              <a:rPr lang="en-US" dirty="0">
                <a:solidFill>
                  <a:schemeClr val="accent1"/>
                </a:solidFill>
              </a:rPr>
              <a:t>What am I learning by doing it?</a:t>
            </a:r>
          </a:p>
          <a:p>
            <a:pPr marL="281670">
              <a:spcBef>
                <a:spcPts val="331"/>
              </a:spcBef>
            </a:pPr>
            <a:endParaRPr lang="en-US" dirty="0"/>
          </a:p>
          <a:p>
            <a:pPr marL="281670">
              <a:spcBef>
                <a:spcPts val="331"/>
              </a:spcBef>
            </a:pPr>
            <a:r>
              <a:rPr lang="en-US" b="1" dirty="0"/>
              <a:t>WHAT </a:t>
            </a:r>
          </a:p>
          <a:p>
            <a:pPr marL="281670">
              <a:spcBef>
                <a:spcPts val="331"/>
              </a:spcBef>
            </a:pPr>
            <a:r>
              <a:rPr lang="en-US" dirty="0">
                <a:solidFill>
                  <a:schemeClr val="accent1"/>
                </a:solidFill>
              </a:rPr>
              <a:t>What kind of assignment is it </a:t>
            </a:r>
            <a:r>
              <a:rPr lang="mr-IN" dirty="0">
                <a:solidFill>
                  <a:schemeClr val="accent1"/>
                </a:solidFill>
              </a:rPr>
              <a:t>–</a:t>
            </a:r>
            <a:r>
              <a:rPr lang="en-US" dirty="0">
                <a:solidFill>
                  <a:schemeClr val="accent1"/>
                </a:solidFill>
              </a:rPr>
              <a:t> e.g. what kind of text do I have to write? </a:t>
            </a:r>
          </a:p>
          <a:p>
            <a:pPr marL="281670">
              <a:spcBef>
                <a:spcPts val="331"/>
              </a:spcBef>
            </a:pPr>
            <a:r>
              <a:rPr lang="en-US" dirty="0">
                <a:solidFill>
                  <a:schemeClr val="accent1"/>
                </a:solidFill>
              </a:rPr>
              <a:t>When is it due? </a:t>
            </a:r>
          </a:p>
          <a:p>
            <a:pPr marL="281670">
              <a:spcBef>
                <a:spcPts val="331"/>
              </a:spcBef>
            </a:pPr>
            <a:r>
              <a:rPr lang="en-US" dirty="0">
                <a:solidFill>
                  <a:schemeClr val="accent1"/>
                </a:solidFill>
              </a:rPr>
              <a:t>How long is it? </a:t>
            </a:r>
          </a:p>
          <a:p>
            <a:pPr marL="281670">
              <a:spcBef>
                <a:spcPts val="331"/>
              </a:spcBef>
            </a:pPr>
            <a:r>
              <a:rPr lang="en-US" dirty="0"/>
              <a:t>What kind of evidence do I need to use?</a:t>
            </a:r>
          </a:p>
          <a:p>
            <a:pPr marL="281670">
              <a:spcBef>
                <a:spcPts val="331"/>
              </a:spcBef>
            </a:pPr>
            <a:r>
              <a:rPr lang="en-US" dirty="0">
                <a:solidFill>
                  <a:schemeClr val="accent1"/>
                </a:solidFill>
              </a:rPr>
              <a:t>What questions do I need to make sure I answer in my assignment? - look at the marking criteria/descriptions and turn them into questions </a:t>
            </a:r>
          </a:p>
          <a:p>
            <a:pPr marL="281670">
              <a:spcBef>
                <a:spcPts val="331"/>
              </a:spcBef>
            </a:pPr>
            <a:endParaRPr lang="en-US" dirty="0">
              <a:solidFill>
                <a:schemeClr val="accent1"/>
              </a:solidFill>
            </a:endParaRPr>
          </a:p>
          <a:p>
            <a:pPr marL="281670">
              <a:spcBef>
                <a:spcPts val="331"/>
              </a:spcBef>
            </a:pPr>
            <a:r>
              <a:rPr lang="en-US" b="1" dirty="0">
                <a:solidFill>
                  <a:schemeClr val="accent1"/>
                </a:solidFill>
              </a:rPr>
              <a:t>HOW </a:t>
            </a:r>
          </a:p>
          <a:p>
            <a:pPr marL="281670">
              <a:spcBef>
                <a:spcPts val="331"/>
              </a:spcBef>
            </a:pPr>
            <a:r>
              <a:rPr lang="en-US" dirty="0">
                <a:solidFill>
                  <a:schemeClr val="accent1"/>
                </a:solidFill>
              </a:rPr>
              <a:t>What do I already know about this topic? </a:t>
            </a:r>
          </a:p>
          <a:p>
            <a:pPr marL="281670">
              <a:spcBef>
                <a:spcPts val="331"/>
              </a:spcBef>
            </a:pPr>
            <a:r>
              <a:rPr lang="en-US" dirty="0">
                <a:solidFill>
                  <a:schemeClr val="accent1"/>
                </a:solidFill>
              </a:rPr>
              <a:t>What do I need to find out more about?</a:t>
            </a:r>
          </a:p>
          <a:p>
            <a:pPr marL="281670">
              <a:spcBef>
                <a:spcPts val="331"/>
              </a:spcBef>
            </a:pPr>
            <a:r>
              <a:rPr lang="en-US" dirty="0">
                <a:solidFill>
                  <a:schemeClr val="accent1"/>
                </a:solidFill>
              </a:rPr>
              <a:t>What resources are provided to help me do this assignment </a:t>
            </a:r>
            <a:r>
              <a:rPr lang="mr-IN" dirty="0">
                <a:solidFill>
                  <a:schemeClr val="accent1"/>
                </a:solidFill>
              </a:rPr>
              <a:t>–</a:t>
            </a:r>
            <a:r>
              <a:rPr lang="en-US" dirty="0">
                <a:solidFill>
                  <a:schemeClr val="accent1"/>
                </a:solidFill>
              </a:rPr>
              <a:t> where are they located?</a:t>
            </a:r>
          </a:p>
          <a:p>
            <a:pPr marL="281670">
              <a:spcBef>
                <a:spcPts val="331"/>
              </a:spcBef>
            </a:pPr>
            <a:r>
              <a:rPr lang="en-US" dirty="0">
                <a:solidFill>
                  <a:schemeClr val="accent1"/>
                </a:solidFill>
              </a:rPr>
              <a:t>What am I going to read; how am I going to read?</a:t>
            </a:r>
          </a:p>
          <a:p>
            <a:pPr marL="281670">
              <a:spcBef>
                <a:spcPts val="331"/>
              </a:spcBef>
            </a:pPr>
            <a:r>
              <a:rPr lang="en-US" dirty="0">
                <a:solidFill>
                  <a:srgbClr val="FF0000"/>
                </a:solidFill>
              </a:rPr>
              <a:t>Who can I talk with about this assessment if I need help? (plan time to do that)</a:t>
            </a:r>
          </a:p>
          <a:p>
            <a:endParaRPr lang="en-US" dirty="0"/>
          </a:p>
        </p:txBody>
      </p:sp>
    </p:spTree>
    <p:extLst>
      <p:ext uri="{BB962C8B-B14F-4D97-AF65-F5344CB8AC3E}">
        <p14:creationId xmlns:p14="http://schemas.microsoft.com/office/powerpoint/2010/main" val="201034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EDE2-EBCD-980C-0B00-1D18AECC1D69}"/>
              </a:ext>
            </a:extLst>
          </p:cNvPr>
          <p:cNvSpPr>
            <a:spLocks noGrp="1"/>
          </p:cNvSpPr>
          <p:nvPr>
            <p:ph type="title"/>
          </p:nvPr>
        </p:nvSpPr>
        <p:spPr/>
        <p:txBody>
          <a:bodyPr/>
          <a:lstStyle/>
          <a:p>
            <a:r>
              <a:rPr lang="en-US" dirty="0">
                <a:solidFill>
                  <a:schemeClr val="accent1"/>
                </a:solidFill>
              </a:rPr>
              <a:t>Make a plan for when you can do your assessments</a:t>
            </a:r>
          </a:p>
        </p:txBody>
      </p:sp>
      <p:sp>
        <p:nvSpPr>
          <p:cNvPr id="3" name="Content Placeholder 2">
            <a:extLst>
              <a:ext uri="{FF2B5EF4-FFF2-40B4-BE49-F238E27FC236}">
                <a16:creationId xmlns:a16="http://schemas.microsoft.com/office/drawing/2014/main" id="{0DEC2092-BC8F-A79D-F623-B879997CF3A5}"/>
              </a:ext>
            </a:extLst>
          </p:cNvPr>
          <p:cNvSpPr>
            <a:spLocks noGrp="1"/>
          </p:cNvSpPr>
          <p:nvPr>
            <p:ph idx="1"/>
          </p:nvPr>
        </p:nvSpPr>
        <p:spPr/>
        <p:txBody>
          <a:bodyPr/>
          <a:lstStyle/>
          <a:p>
            <a:pPr marL="0" indent="0">
              <a:buNone/>
            </a:pPr>
            <a:r>
              <a:rPr lang="en-US" dirty="0"/>
              <a:t>It is important that you plan time to complete all of your assessments for all of your subjects</a:t>
            </a:r>
          </a:p>
          <a:p>
            <a:pPr marL="0" indent="0">
              <a:buNone/>
            </a:pPr>
            <a:endParaRPr lang="en-US" dirty="0"/>
          </a:p>
          <a:p>
            <a:pPr marL="0" indent="0">
              <a:buNone/>
            </a:pPr>
            <a:r>
              <a:rPr lang="en-US" dirty="0"/>
              <a:t>Put the due dates in your diary for all of your assessments (or make a semester study plan using one of the templates)</a:t>
            </a:r>
          </a:p>
          <a:p>
            <a:pPr marL="0" indent="0">
              <a:buNone/>
            </a:pPr>
            <a:endParaRPr lang="en-US" dirty="0"/>
          </a:p>
          <a:p>
            <a:pPr marL="0" indent="0">
              <a:buNone/>
            </a:pPr>
            <a:r>
              <a:rPr lang="en-US" dirty="0"/>
              <a:t>Work backwards for when you will start your assessment. It is good to start several weeks before your assessment is due</a:t>
            </a:r>
          </a:p>
        </p:txBody>
      </p:sp>
    </p:spTree>
    <p:extLst>
      <p:ext uri="{BB962C8B-B14F-4D97-AF65-F5344CB8AC3E}">
        <p14:creationId xmlns:p14="http://schemas.microsoft.com/office/powerpoint/2010/main" val="2118076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18AB-0310-C37D-8163-949FB59742CA}"/>
              </a:ext>
            </a:extLst>
          </p:cNvPr>
          <p:cNvSpPr>
            <a:spLocks noGrp="1"/>
          </p:cNvSpPr>
          <p:nvPr>
            <p:ph type="title"/>
          </p:nvPr>
        </p:nvSpPr>
        <p:spPr/>
        <p:txBody>
          <a:bodyPr/>
          <a:lstStyle/>
          <a:p>
            <a:r>
              <a:rPr lang="en-US" dirty="0"/>
              <a:t>Have a look at these resources and adapt to suit you</a:t>
            </a:r>
          </a:p>
        </p:txBody>
      </p:sp>
      <p:sp>
        <p:nvSpPr>
          <p:cNvPr id="3" name="Content Placeholder 2">
            <a:extLst>
              <a:ext uri="{FF2B5EF4-FFF2-40B4-BE49-F238E27FC236}">
                <a16:creationId xmlns:a16="http://schemas.microsoft.com/office/drawing/2014/main" id="{7EC2CEF0-8378-9829-E03D-14412E95407A}"/>
              </a:ext>
            </a:extLst>
          </p:cNvPr>
          <p:cNvSpPr>
            <a:spLocks noGrp="1"/>
          </p:cNvSpPr>
          <p:nvPr>
            <p:ph idx="1"/>
          </p:nvPr>
        </p:nvSpPr>
        <p:spPr/>
        <p:txBody>
          <a:bodyPr/>
          <a:lstStyle/>
          <a:p>
            <a:r>
              <a:rPr lang="en-US" dirty="0">
                <a:hlinkClick r:id="rId2"/>
              </a:rPr>
              <a:t>https://www.jcu.edu.au/students/learningcentre/getting-started</a:t>
            </a:r>
          </a:p>
          <a:p>
            <a:endParaRPr lang="en-US" dirty="0">
              <a:hlinkClick r:id="rId2"/>
            </a:endParaRPr>
          </a:p>
          <a:p>
            <a:r>
              <a:rPr lang="en-US" dirty="0">
                <a:hlinkClick r:id="rId2"/>
              </a:rPr>
              <a:t>https://www.jcu.edu.au/__data/assets/pdf_file/0013/200434/Example-semester-assessment-planner.pdf</a:t>
            </a:r>
            <a:endParaRPr lang="en-US" dirty="0"/>
          </a:p>
          <a:p>
            <a:endParaRPr lang="en-US" dirty="0"/>
          </a:p>
        </p:txBody>
      </p:sp>
      <p:pic>
        <p:nvPicPr>
          <p:cNvPr id="5" name="Picture 4" descr="A white background with blue text&#10;&#10;Description automatically generated">
            <a:extLst>
              <a:ext uri="{FF2B5EF4-FFF2-40B4-BE49-F238E27FC236}">
                <a16:creationId xmlns:a16="http://schemas.microsoft.com/office/drawing/2014/main" id="{933CAA3E-E23E-8A0D-F0F9-8A40948FC342}"/>
              </a:ext>
            </a:extLst>
          </p:cNvPr>
          <p:cNvPicPr>
            <a:picLocks noChangeAspect="1"/>
          </p:cNvPicPr>
          <p:nvPr/>
        </p:nvPicPr>
        <p:blipFill>
          <a:blip r:embed="rId3"/>
          <a:stretch>
            <a:fillRect/>
          </a:stretch>
        </p:blipFill>
        <p:spPr>
          <a:xfrm>
            <a:off x="1717831" y="4044033"/>
            <a:ext cx="7772400" cy="2566629"/>
          </a:xfrm>
          <a:prstGeom prst="rect">
            <a:avLst/>
          </a:prstGeom>
        </p:spPr>
      </p:pic>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3257A5C7-B525-8897-C77E-811BF12630BF}"/>
                  </a:ext>
                </a:extLst>
              </p14:cNvPr>
              <p14:cNvContentPartPr/>
              <p14:nvPr/>
            </p14:nvContentPartPr>
            <p14:xfrm>
              <a:off x="1955036" y="5115399"/>
              <a:ext cx="6125400" cy="1114560"/>
            </p14:xfrm>
          </p:contentPart>
        </mc:Choice>
        <mc:Fallback>
          <p:pic>
            <p:nvPicPr>
              <p:cNvPr id="6" name="Ink 5">
                <a:extLst>
                  <a:ext uri="{FF2B5EF4-FFF2-40B4-BE49-F238E27FC236}">
                    <a16:creationId xmlns:a16="http://schemas.microsoft.com/office/drawing/2014/main" id="{3257A5C7-B525-8897-C77E-811BF12630BF}"/>
                  </a:ext>
                </a:extLst>
              </p:cNvPr>
              <p:cNvPicPr/>
              <p:nvPr/>
            </p:nvPicPr>
            <p:blipFill>
              <a:blip r:embed="rId5"/>
              <a:stretch>
                <a:fillRect/>
              </a:stretch>
            </p:blipFill>
            <p:spPr>
              <a:xfrm>
                <a:off x="1946036" y="5106399"/>
                <a:ext cx="6143040" cy="1132200"/>
              </a:xfrm>
              <a:prstGeom prst="rect">
                <a:avLst/>
              </a:prstGeom>
            </p:spPr>
          </p:pic>
        </mc:Fallback>
      </mc:AlternateContent>
    </p:spTree>
    <p:extLst>
      <p:ext uri="{BB962C8B-B14F-4D97-AF65-F5344CB8AC3E}">
        <p14:creationId xmlns:p14="http://schemas.microsoft.com/office/powerpoint/2010/main" val="138729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BB126-4F35-9401-0BD3-012800960CF0}"/>
              </a:ext>
            </a:extLst>
          </p:cNvPr>
          <p:cNvSpPr>
            <a:spLocks noGrp="1"/>
          </p:cNvSpPr>
          <p:nvPr>
            <p:ph type="title"/>
          </p:nvPr>
        </p:nvSpPr>
        <p:spPr/>
        <p:txBody>
          <a:bodyPr/>
          <a:lstStyle/>
          <a:p>
            <a:r>
              <a:rPr lang="en-US" dirty="0"/>
              <a:t>Understanding assessment tasks</a:t>
            </a:r>
          </a:p>
        </p:txBody>
      </p:sp>
      <p:sp>
        <p:nvSpPr>
          <p:cNvPr id="3" name="Content Placeholder 2">
            <a:extLst>
              <a:ext uri="{FF2B5EF4-FFF2-40B4-BE49-F238E27FC236}">
                <a16:creationId xmlns:a16="http://schemas.microsoft.com/office/drawing/2014/main" id="{D3697320-C570-EBEC-95AA-BC0FF4F82EE2}"/>
              </a:ext>
            </a:extLst>
          </p:cNvPr>
          <p:cNvSpPr>
            <a:spLocks noGrp="1"/>
          </p:cNvSpPr>
          <p:nvPr>
            <p:ph idx="1"/>
          </p:nvPr>
        </p:nvSpPr>
        <p:spPr/>
        <p:txBody>
          <a:bodyPr/>
          <a:lstStyle/>
          <a:p>
            <a:pPr marL="0" indent="0">
              <a:buNone/>
            </a:pPr>
            <a:r>
              <a:rPr lang="en-US" sz="2800" dirty="0">
                <a:latin typeface="Calibri" panose="020F0502020204030204" pitchFamily="34" charset="0"/>
                <a:cs typeface="Calibri" panose="020F0502020204030204" pitchFamily="34" charset="0"/>
              </a:rPr>
              <a:t>Today we are going to focus on how to make sure we understand what we have to do to complete assessment tasks.</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We are going to try using a checklist to help us think about different parts of the assessment.</a:t>
            </a:r>
          </a:p>
          <a:p>
            <a:pPr marL="0" indent="0">
              <a:buNone/>
            </a:pPr>
            <a:endParaRPr lang="en-US" dirty="0"/>
          </a:p>
        </p:txBody>
      </p:sp>
    </p:spTree>
    <p:extLst>
      <p:ext uri="{BB962C8B-B14F-4D97-AF65-F5344CB8AC3E}">
        <p14:creationId xmlns:p14="http://schemas.microsoft.com/office/powerpoint/2010/main" val="331763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838200" y="365125"/>
            <a:ext cx="10515600" cy="662291"/>
          </a:xfrm>
        </p:spPr>
        <p:txBody>
          <a:bodyPr>
            <a:normAutofit fontScale="90000"/>
          </a:bodyPr>
          <a:lstStyle/>
          <a:p>
            <a:r>
              <a:rPr lang="en-US" dirty="0"/>
              <a:t>Assessment checklist</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027416"/>
            <a:ext cx="10515600" cy="5149547"/>
          </a:xfrm>
        </p:spPr>
        <p:txBody>
          <a:bodyPr>
            <a:normAutofit fontScale="77500" lnSpcReduction="20000"/>
          </a:bodyPr>
          <a:lstStyle/>
          <a:p>
            <a:pPr marL="53070" indent="0">
              <a:spcBef>
                <a:spcPts val="331"/>
              </a:spcBef>
              <a:buNone/>
            </a:pPr>
            <a:r>
              <a:rPr lang="en-US" b="1" dirty="0">
                <a:solidFill>
                  <a:schemeClr val="accent1"/>
                </a:solidFill>
              </a:rPr>
              <a:t>WHY</a:t>
            </a:r>
            <a:r>
              <a:rPr lang="en-US" dirty="0"/>
              <a:t> </a:t>
            </a:r>
          </a:p>
          <a:p>
            <a:pPr marL="281670">
              <a:spcBef>
                <a:spcPts val="331"/>
              </a:spcBef>
            </a:pPr>
            <a:r>
              <a:rPr lang="en-US" dirty="0"/>
              <a:t>What am I learning by doing it?</a:t>
            </a:r>
          </a:p>
          <a:p>
            <a:pPr marL="281670">
              <a:spcBef>
                <a:spcPts val="331"/>
              </a:spcBef>
            </a:pPr>
            <a:endParaRPr lang="en-US" dirty="0"/>
          </a:p>
          <a:p>
            <a:pPr marL="53070" indent="0">
              <a:spcBef>
                <a:spcPts val="331"/>
              </a:spcBef>
              <a:buNone/>
            </a:pPr>
            <a:r>
              <a:rPr lang="en-US" b="1" dirty="0">
                <a:solidFill>
                  <a:schemeClr val="accent1"/>
                </a:solidFill>
              </a:rPr>
              <a:t>WHAT</a:t>
            </a:r>
            <a:r>
              <a:rPr lang="en-US" b="1" dirty="0"/>
              <a:t> </a:t>
            </a:r>
          </a:p>
          <a:p>
            <a:pPr marL="281670">
              <a:spcBef>
                <a:spcPts val="331"/>
              </a:spcBef>
            </a:pPr>
            <a:r>
              <a:rPr lang="en-US" dirty="0"/>
              <a:t>What kind of assignment is it </a:t>
            </a:r>
            <a:r>
              <a:rPr lang="mr-IN" dirty="0"/>
              <a:t>–</a:t>
            </a:r>
            <a:r>
              <a:rPr lang="en-US" dirty="0"/>
              <a:t> e.g. what kind of text do I have to write? </a:t>
            </a:r>
          </a:p>
          <a:p>
            <a:pPr marL="281670">
              <a:spcBef>
                <a:spcPts val="331"/>
              </a:spcBef>
            </a:pPr>
            <a:r>
              <a:rPr lang="en-US" dirty="0"/>
              <a:t>When is it due? </a:t>
            </a:r>
          </a:p>
          <a:p>
            <a:pPr marL="281670">
              <a:spcBef>
                <a:spcPts val="331"/>
              </a:spcBef>
            </a:pPr>
            <a:r>
              <a:rPr lang="en-US" dirty="0"/>
              <a:t>How long is it? </a:t>
            </a:r>
          </a:p>
          <a:p>
            <a:pPr marL="281670">
              <a:spcBef>
                <a:spcPts val="331"/>
              </a:spcBef>
            </a:pPr>
            <a:r>
              <a:rPr lang="en-US" dirty="0"/>
              <a:t>What kind of evidence do I need to use?</a:t>
            </a:r>
          </a:p>
          <a:p>
            <a:pPr marL="281670">
              <a:spcBef>
                <a:spcPts val="331"/>
              </a:spcBef>
            </a:pPr>
            <a:r>
              <a:rPr lang="en-US" dirty="0"/>
              <a:t>What questions do I need to make sure I answer in my assignment? - look at the marking criteria and turn the criteria into questions </a:t>
            </a:r>
          </a:p>
          <a:p>
            <a:pPr marL="281670">
              <a:spcBef>
                <a:spcPts val="331"/>
              </a:spcBef>
            </a:pPr>
            <a:endParaRPr lang="en-US" dirty="0"/>
          </a:p>
          <a:p>
            <a:pPr marL="53070" indent="0">
              <a:spcBef>
                <a:spcPts val="331"/>
              </a:spcBef>
              <a:buNone/>
            </a:pPr>
            <a:r>
              <a:rPr lang="en-US" b="1" dirty="0">
                <a:solidFill>
                  <a:schemeClr val="accent1"/>
                </a:solidFill>
              </a:rPr>
              <a:t>HOW </a:t>
            </a:r>
          </a:p>
          <a:p>
            <a:pPr marL="281670">
              <a:spcBef>
                <a:spcPts val="331"/>
              </a:spcBef>
            </a:pPr>
            <a:r>
              <a:rPr lang="en-US" dirty="0"/>
              <a:t>What do I already know about this topic? </a:t>
            </a:r>
          </a:p>
          <a:p>
            <a:pPr marL="281670">
              <a:spcBef>
                <a:spcPts val="331"/>
              </a:spcBef>
            </a:pPr>
            <a:r>
              <a:rPr lang="en-US" dirty="0"/>
              <a:t>What do I need to find out more about?</a:t>
            </a:r>
          </a:p>
          <a:p>
            <a:pPr marL="281670">
              <a:spcBef>
                <a:spcPts val="331"/>
              </a:spcBef>
            </a:pPr>
            <a:r>
              <a:rPr lang="en-US" dirty="0"/>
              <a:t>What resources are provided to help me do this assignment </a:t>
            </a:r>
            <a:r>
              <a:rPr lang="mr-IN" dirty="0"/>
              <a:t>–</a:t>
            </a:r>
            <a:r>
              <a:rPr lang="en-US" dirty="0"/>
              <a:t> where are they located?</a:t>
            </a:r>
          </a:p>
          <a:p>
            <a:pPr marL="281670">
              <a:spcBef>
                <a:spcPts val="331"/>
              </a:spcBef>
            </a:pPr>
            <a:r>
              <a:rPr lang="en-US" dirty="0"/>
              <a:t>What am I going to read; how am I going to read?</a:t>
            </a:r>
          </a:p>
          <a:p>
            <a:pPr marL="281670">
              <a:spcBef>
                <a:spcPts val="331"/>
              </a:spcBef>
            </a:pPr>
            <a:r>
              <a:rPr lang="en-US" dirty="0"/>
              <a:t>Who can I talk with about this assessment if I need help? (plan time to do that)</a:t>
            </a:r>
          </a:p>
          <a:p>
            <a:pPr marL="281670">
              <a:spcBef>
                <a:spcPts val="331"/>
              </a:spcBef>
            </a:pPr>
            <a:r>
              <a:rPr lang="en-US" dirty="0"/>
              <a:t>Can I use any tools to help me write (e.g. Grammarly, </a:t>
            </a:r>
            <a:r>
              <a:rPr lang="en-US" dirty="0" err="1"/>
              <a:t>GenAI</a:t>
            </a:r>
            <a:r>
              <a:rPr lang="en-US" dirty="0"/>
              <a:t>)</a:t>
            </a:r>
          </a:p>
          <a:p>
            <a:endParaRPr lang="en-US" dirty="0"/>
          </a:p>
        </p:txBody>
      </p:sp>
    </p:spTree>
    <p:extLst>
      <p:ext uri="{BB962C8B-B14F-4D97-AF65-F5344CB8AC3E}">
        <p14:creationId xmlns:p14="http://schemas.microsoft.com/office/powerpoint/2010/main" val="741415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C18B-DDE5-365E-80C2-1AC922CE9099}"/>
              </a:ext>
            </a:extLst>
          </p:cNvPr>
          <p:cNvSpPr>
            <a:spLocks noGrp="1"/>
          </p:cNvSpPr>
          <p:nvPr>
            <p:ph type="title"/>
          </p:nvPr>
        </p:nvSpPr>
        <p:spPr/>
        <p:txBody>
          <a:bodyPr/>
          <a:lstStyle/>
          <a:p>
            <a:r>
              <a:rPr lang="en-US" dirty="0"/>
              <a:t>Group activity </a:t>
            </a:r>
          </a:p>
        </p:txBody>
      </p:sp>
      <p:sp>
        <p:nvSpPr>
          <p:cNvPr id="3" name="Content Placeholder 2">
            <a:extLst>
              <a:ext uri="{FF2B5EF4-FFF2-40B4-BE49-F238E27FC236}">
                <a16:creationId xmlns:a16="http://schemas.microsoft.com/office/drawing/2014/main" id="{688CC2B8-B0B1-F8DF-14CF-581E35E3928A}"/>
              </a:ext>
            </a:extLst>
          </p:cNvPr>
          <p:cNvSpPr>
            <a:spLocks noGrp="1"/>
          </p:cNvSpPr>
          <p:nvPr>
            <p:ph idx="1"/>
          </p:nvPr>
        </p:nvSpPr>
        <p:spPr/>
        <p:txBody>
          <a:bodyPr/>
          <a:lstStyle/>
          <a:p>
            <a:r>
              <a:rPr lang="en-US" dirty="0"/>
              <a:t>You are going to sit in groups and use the checklist to help you understand the first assessment for this subject.</a:t>
            </a:r>
          </a:p>
        </p:txBody>
      </p:sp>
    </p:spTree>
    <p:extLst>
      <p:ext uri="{BB962C8B-B14F-4D97-AF65-F5344CB8AC3E}">
        <p14:creationId xmlns:p14="http://schemas.microsoft.com/office/powerpoint/2010/main" val="36478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838200" y="365125"/>
            <a:ext cx="10515600" cy="662291"/>
          </a:xfrm>
        </p:spPr>
        <p:txBody>
          <a:bodyPr>
            <a:normAutofit fontScale="90000"/>
          </a:bodyPr>
          <a:lstStyle/>
          <a:p>
            <a:r>
              <a:rPr lang="en-US" dirty="0"/>
              <a:t>Answer the easy questions first</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027416"/>
            <a:ext cx="10515600" cy="5149547"/>
          </a:xfrm>
        </p:spPr>
        <p:txBody>
          <a:bodyPr>
            <a:normAutofit fontScale="77500" lnSpcReduction="20000"/>
          </a:bodyPr>
          <a:lstStyle/>
          <a:p>
            <a:pPr marL="281670">
              <a:spcBef>
                <a:spcPts val="331"/>
              </a:spcBef>
            </a:pPr>
            <a:r>
              <a:rPr lang="en-US" b="1" dirty="0"/>
              <a:t>WHY</a:t>
            </a:r>
            <a:r>
              <a:rPr lang="en-US" dirty="0"/>
              <a:t> </a:t>
            </a:r>
          </a:p>
          <a:p>
            <a:pPr marL="281670">
              <a:spcBef>
                <a:spcPts val="331"/>
              </a:spcBef>
            </a:pPr>
            <a:r>
              <a:rPr lang="en-US" dirty="0"/>
              <a:t>What am I learning by doing it?</a:t>
            </a:r>
          </a:p>
          <a:p>
            <a:pPr marL="281670">
              <a:spcBef>
                <a:spcPts val="331"/>
              </a:spcBef>
            </a:pPr>
            <a:endParaRPr lang="en-US" dirty="0"/>
          </a:p>
          <a:p>
            <a:pPr marL="281670">
              <a:spcBef>
                <a:spcPts val="331"/>
              </a:spcBef>
            </a:pPr>
            <a:r>
              <a:rPr lang="en-US" b="1" dirty="0"/>
              <a:t>WHAT </a:t>
            </a:r>
          </a:p>
          <a:p>
            <a:pPr marL="281670">
              <a:spcBef>
                <a:spcPts val="331"/>
              </a:spcBef>
            </a:pPr>
            <a:r>
              <a:rPr lang="en-US" dirty="0">
                <a:solidFill>
                  <a:schemeClr val="accent1"/>
                </a:solidFill>
              </a:rPr>
              <a:t>What kind of assignment is it </a:t>
            </a:r>
            <a:r>
              <a:rPr lang="mr-IN" dirty="0">
                <a:solidFill>
                  <a:schemeClr val="accent1"/>
                </a:solidFill>
              </a:rPr>
              <a:t>–</a:t>
            </a:r>
            <a:r>
              <a:rPr lang="en-US" dirty="0">
                <a:solidFill>
                  <a:schemeClr val="accent1"/>
                </a:solidFill>
              </a:rPr>
              <a:t> e.g. what kind of text do I have to write? </a:t>
            </a:r>
          </a:p>
          <a:p>
            <a:pPr marL="281670">
              <a:spcBef>
                <a:spcPts val="331"/>
              </a:spcBef>
            </a:pPr>
            <a:r>
              <a:rPr lang="en-US" dirty="0">
                <a:solidFill>
                  <a:schemeClr val="accent1"/>
                </a:solidFill>
              </a:rPr>
              <a:t>When is it due? </a:t>
            </a:r>
          </a:p>
          <a:p>
            <a:pPr marL="281670">
              <a:spcBef>
                <a:spcPts val="331"/>
              </a:spcBef>
            </a:pPr>
            <a:r>
              <a:rPr lang="en-US" dirty="0">
                <a:solidFill>
                  <a:schemeClr val="accent1"/>
                </a:solidFill>
              </a:rPr>
              <a:t>How long is it? </a:t>
            </a:r>
          </a:p>
          <a:p>
            <a:pPr marL="281670">
              <a:spcBef>
                <a:spcPts val="331"/>
              </a:spcBef>
            </a:pPr>
            <a:r>
              <a:rPr lang="en-US" dirty="0"/>
              <a:t>What kind of evidence do I need to use?</a:t>
            </a:r>
          </a:p>
          <a:p>
            <a:pPr marL="281670">
              <a:spcBef>
                <a:spcPts val="331"/>
              </a:spcBef>
            </a:pPr>
            <a:r>
              <a:rPr lang="en-US" dirty="0"/>
              <a:t>What questions do I need to make sure I answer in my assignment? - look at the marking criteria and turn the criteria into questions </a:t>
            </a:r>
          </a:p>
          <a:p>
            <a:pPr marL="281670">
              <a:spcBef>
                <a:spcPts val="331"/>
              </a:spcBef>
            </a:pPr>
            <a:endParaRPr lang="en-US" dirty="0"/>
          </a:p>
          <a:p>
            <a:pPr marL="281670">
              <a:spcBef>
                <a:spcPts val="331"/>
              </a:spcBef>
            </a:pPr>
            <a:r>
              <a:rPr lang="en-US" b="1" dirty="0"/>
              <a:t>HOW </a:t>
            </a:r>
          </a:p>
          <a:p>
            <a:pPr marL="281670">
              <a:spcBef>
                <a:spcPts val="331"/>
              </a:spcBef>
            </a:pPr>
            <a:r>
              <a:rPr lang="en-US" dirty="0"/>
              <a:t>What do I already know about this topic? </a:t>
            </a:r>
          </a:p>
          <a:p>
            <a:pPr marL="281670">
              <a:spcBef>
                <a:spcPts val="331"/>
              </a:spcBef>
            </a:pPr>
            <a:r>
              <a:rPr lang="en-US" dirty="0"/>
              <a:t>What do I need to find out more about?</a:t>
            </a:r>
          </a:p>
          <a:p>
            <a:pPr marL="281670">
              <a:spcBef>
                <a:spcPts val="331"/>
              </a:spcBef>
            </a:pPr>
            <a:r>
              <a:rPr lang="en-US" dirty="0"/>
              <a:t>What resources are provided to help me do this assignment </a:t>
            </a:r>
            <a:r>
              <a:rPr lang="mr-IN" dirty="0"/>
              <a:t>–</a:t>
            </a:r>
            <a:r>
              <a:rPr lang="en-US" dirty="0"/>
              <a:t> where are they located?</a:t>
            </a:r>
          </a:p>
          <a:p>
            <a:pPr marL="281670">
              <a:spcBef>
                <a:spcPts val="331"/>
              </a:spcBef>
            </a:pPr>
            <a:r>
              <a:rPr lang="en-US" dirty="0"/>
              <a:t>What am I going to read; how am I going to read?</a:t>
            </a:r>
          </a:p>
          <a:p>
            <a:pPr marL="281670">
              <a:spcBef>
                <a:spcPts val="331"/>
              </a:spcBef>
            </a:pPr>
            <a:r>
              <a:rPr lang="en-US" dirty="0"/>
              <a:t>Who can I talk with about this assessment if I need help? (plan time to do that)</a:t>
            </a:r>
          </a:p>
          <a:p>
            <a:endParaRPr lang="en-US" dirty="0"/>
          </a:p>
        </p:txBody>
      </p:sp>
    </p:spTree>
    <p:extLst>
      <p:ext uri="{BB962C8B-B14F-4D97-AF65-F5344CB8AC3E}">
        <p14:creationId xmlns:p14="http://schemas.microsoft.com/office/powerpoint/2010/main" val="1451488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369870" y="82193"/>
            <a:ext cx="10983930" cy="945223"/>
          </a:xfrm>
        </p:spPr>
        <p:txBody>
          <a:bodyPr>
            <a:normAutofit fontScale="90000"/>
          </a:bodyPr>
          <a:lstStyle/>
          <a:p>
            <a:r>
              <a:rPr lang="en-US" dirty="0"/>
              <a:t>Then think about WHY you are doing the assessment </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027416"/>
            <a:ext cx="10515600" cy="5149547"/>
          </a:xfrm>
        </p:spPr>
        <p:txBody>
          <a:bodyPr>
            <a:normAutofit fontScale="77500" lnSpcReduction="20000"/>
          </a:bodyPr>
          <a:lstStyle/>
          <a:p>
            <a:pPr marL="281670">
              <a:spcBef>
                <a:spcPts val="331"/>
              </a:spcBef>
            </a:pPr>
            <a:r>
              <a:rPr lang="en-US" b="1" dirty="0">
                <a:solidFill>
                  <a:srgbClr val="FF0000"/>
                </a:solidFill>
              </a:rPr>
              <a:t>WHY</a:t>
            </a:r>
            <a:r>
              <a:rPr lang="en-US" dirty="0">
                <a:solidFill>
                  <a:srgbClr val="FF0000"/>
                </a:solidFill>
              </a:rPr>
              <a:t> </a:t>
            </a:r>
          </a:p>
          <a:p>
            <a:pPr marL="281670">
              <a:spcBef>
                <a:spcPts val="331"/>
              </a:spcBef>
            </a:pPr>
            <a:r>
              <a:rPr lang="en-US" dirty="0">
                <a:solidFill>
                  <a:srgbClr val="FF0000"/>
                </a:solidFill>
              </a:rPr>
              <a:t>What am I learning by doing it?</a:t>
            </a:r>
          </a:p>
          <a:p>
            <a:pPr marL="281670">
              <a:spcBef>
                <a:spcPts val="331"/>
              </a:spcBef>
            </a:pPr>
            <a:endParaRPr lang="en-US" dirty="0"/>
          </a:p>
          <a:p>
            <a:pPr marL="281670">
              <a:spcBef>
                <a:spcPts val="331"/>
              </a:spcBef>
            </a:pPr>
            <a:r>
              <a:rPr lang="en-US" b="1" dirty="0"/>
              <a:t>WHAT </a:t>
            </a:r>
          </a:p>
          <a:p>
            <a:pPr marL="281670">
              <a:spcBef>
                <a:spcPts val="331"/>
              </a:spcBef>
            </a:pPr>
            <a:r>
              <a:rPr lang="en-US" dirty="0">
                <a:solidFill>
                  <a:schemeClr val="accent1"/>
                </a:solidFill>
              </a:rPr>
              <a:t>What kind of assignment is it </a:t>
            </a:r>
            <a:r>
              <a:rPr lang="mr-IN" dirty="0">
                <a:solidFill>
                  <a:schemeClr val="accent1"/>
                </a:solidFill>
              </a:rPr>
              <a:t>–</a:t>
            </a:r>
            <a:r>
              <a:rPr lang="en-US" dirty="0">
                <a:solidFill>
                  <a:schemeClr val="accent1"/>
                </a:solidFill>
              </a:rPr>
              <a:t> e.g. what kind of text do I have to write? </a:t>
            </a:r>
          </a:p>
          <a:p>
            <a:pPr marL="281670">
              <a:spcBef>
                <a:spcPts val="331"/>
              </a:spcBef>
            </a:pPr>
            <a:r>
              <a:rPr lang="en-US" dirty="0">
                <a:solidFill>
                  <a:schemeClr val="accent1"/>
                </a:solidFill>
              </a:rPr>
              <a:t>When is it due? </a:t>
            </a:r>
          </a:p>
          <a:p>
            <a:pPr marL="281670">
              <a:spcBef>
                <a:spcPts val="331"/>
              </a:spcBef>
            </a:pPr>
            <a:r>
              <a:rPr lang="en-US" dirty="0">
                <a:solidFill>
                  <a:schemeClr val="accent1"/>
                </a:solidFill>
              </a:rPr>
              <a:t>How long is it? </a:t>
            </a:r>
          </a:p>
          <a:p>
            <a:pPr marL="281670">
              <a:spcBef>
                <a:spcPts val="331"/>
              </a:spcBef>
            </a:pPr>
            <a:r>
              <a:rPr lang="en-US" dirty="0"/>
              <a:t>What kind of evidence do I need to use?</a:t>
            </a:r>
          </a:p>
          <a:p>
            <a:pPr marL="281670">
              <a:spcBef>
                <a:spcPts val="331"/>
              </a:spcBef>
            </a:pPr>
            <a:r>
              <a:rPr lang="en-US" dirty="0"/>
              <a:t>What questions do I need to make sure I answer in my assignment? - look at the marking criteria and turn the criteria into questions </a:t>
            </a:r>
          </a:p>
          <a:p>
            <a:pPr marL="281670">
              <a:spcBef>
                <a:spcPts val="331"/>
              </a:spcBef>
            </a:pPr>
            <a:endParaRPr lang="en-US" dirty="0"/>
          </a:p>
          <a:p>
            <a:pPr marL="281670">
              <a:spcBef>
                <a:spcPts val="331"/>
              </a:spcBef>
            </a:pPr>
            <a:r>
              <a:rPr lang="en-US" b="1" dirty="0"/>
              <a:t>HOW </a:t>
            </a:r>
          </a:p>
          <a:p>
            <a:pPr marL="281670">
              <a:spcBef>
                <a:spcPts val="331"/>
              </a:spcBef>
            </a:pPr>
            <a:r>
              <a:rPr lang="en-US" dirty="0"/>
              <a:t>What do I already know about this topic? </a:t>
            </a:r>
          </a:p>
          <a:p>
            <a:pPr marL="281670">
              <a:spcBef>
                <a:spcPts val="331"/>
              </a:spcBef>
            </a:pPr>
            <a:r>
              <a:rPr lang="en-US" dirty="0"/>
              <a:t>What do I need to find out more about?</a:t>
            </a:r>
          </a:p>
          <a:p>
            <a:pPr marL="281670">
              <a:spcBef>
                <a:spcPts val="331"/>
              </a:spcBef>
            </a:pPr>
            <a:r>
              <a:rPr lang="en-US" dirty="0"/>
              <a:t>What resources are provided to help me do this assignment </a:t>
            </a:r>
            <a:r>
              <a:rPr lang="mr-IN" dirty="0"/>
              <a:t>–</a:t>
            </a:r>
            <a:r>
              <a:rPr lang="en-US" dirty="0"/>
              <a:t> where are they located?</a:t>
            </a:r>
          </a:p>
          <a:p>
            <a:pPr marL="281670">
              <a:spcBef>
                <a:spcPts val="331"/>
              </a:spcBef>
            </a:pPr>
            <a:r>
              <a:rPr lang="en-US" dirty="0"/>
              <a:t>What am I going to read; how am I going to read?</a:t>
            </a:r>
          </a:p>
          <a:p>
            <a:pPr marL="281670">
              <a:spcBef>
                <a:spcPts val="331"/>
              </a:spcBef>
            </a:pPr>
            <a:r>
              <a:rPr lang="en-US" dirty="0"/>
              <a:t>Who can I talk with about this assessment if I need help? (plan time to do that)</a:t>
            </a:r>
          </a:p>
          <a:p>
            <a:endParaRPr lang="en-US" dirty="0"/>
          </a:p>
        </p:txBody>
      </p:sp>
    </p:spTree>
    <p:extLst>
      <p:ext uri="{BB962C8B-B14F-4D97-AF65-F5344CB8AC3E}">
        <p14:creationId xmlns:p14="http://schemas.microsoft.com/office/powerpoint/2010/main" val="1275235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369870" y="82193"/>
            <a:ext cx="10983930" cy="945223"/>
          </a:xfrm>
        </p:spPr>
        <p:txBody>
          <a:bodyPr>
            <a:normAutofit fontScale="90000"/>
          </a:bodyPr>
          <a:lstStyle/>
          <a:p>
            <a:r>
              <a:rPr lang="en-US" dirty="0"/>
              <a:t>Then think about WHY you are doing the assessment </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027416"/>
            <a:ext cx="10515600" cy="5149547"/>
          </a:xfrm>
        </p:spPr>
        <p:txBody>
          <a:bodyPr>
            <a:normAutofit fontScale="77500" lnSpcReduction="20000"/>
          </a:bodyPr>
          <a:lstStyle/>
          <a:p>
            <a:pPr marL="281670">
              <a:spcBef>
                <a:spcPts val="331"/>
              </a:spcBef>
            </a:pPr>
            <a:r>
              <a:rPr lang="en-US" b="1" dirty="0">
                <a:solidFill>
                  <a:schemeClr val="accent1"/>
                </a:solidFill>
              </a:rPr>
              <a:t>WHY</a:t>
            </a:r>
            <a:r>
              <a:rPr lang="en-US" dirty="0">
                <a:solidFill>
                  <a:schemeClr val="accent1"/>
                </a:solidFill>
              </a:rPr>
              <a:t> </a:t>
            </a:r>
          </a:p>
          <a:p>
            <a:pPr marL="281670">
              <a:spcBef>
                <a:spcPts val="331"/>
              </a:spcBef>
            </a:pPr>
            <a:r>
              <a:rPr lang="en-US" dirty="0">
                <a:solidFill>
                  <a:schemeClr val="accent1"/>
                </a:solidFill>
              </a:rPr>
              <a:t>What am I learning by doing it?</a:t>
            </a:r>
          </a:p>
          <a:p>
            <a:pPr marL="281670">
              <a:spcBef>
                <a:spcPts val="331"/>
              </a:spcBef>
            </a:pPr>
            <a:endParaRPr lang="en-US" dirty="0"/>
          </a:p>
          <a:p>
            <a:pPr marL="281670">
              <a:spcBef>
                <a:spcPts val="331"/>
              </a:spcBef>
            </a:pPr>
            <a:r>
              <a:rPr lang="en-US" b="1" dirty="0"/>
              <a:t>WHAT </a:t>
            </a:r>
          </a:p>
          <a:p>
            <a:pPr marL="281670">
              <a:spcBef>
                <a:spcPts val="331"/>
              </a:spcBef>
            </a:pPr>
            <a:r>
              <a:rPr lang="en-US" dirty="0">
                <a:solidFill>
                  <a:schemeClr val="accent1"/>
                </a:solidFill>
              </a:rPr>
              <a:t>What kind of assignment is it </a:t>
            </a:r>
            <a:r>
              <a:rPr lang="mr-IN" dirty="0">
                <a:solidFill>
                  <a:schemeClr val="accent1"/>
                </a:solidFill>
              </a:rPr>
              <a:t>–</a:t>
            </a:r>
            <a:r>
              <a:rPr lang="en-US" dirty="0">
                <a:solidFill>
                  <a:schemeClr val="accent1"/>
                </a:solidFill>
              </a:rPr>
              <a:t> e.g. what kind of text do I have to write? </a:t>
            </a:r>
          </a:p>
          <a:p>
            <a:pPr marL="281670">
              <a:spcBef>
                <a:spcPts val="331"/>
              </a:spcBef>
            </a:pPr>
            <a:r>
              <a:rPr lang="en-US" dirty="0">
                <a:solidFill>
                  <a:schemeClr val="accent1"/>
                </a:solidFill>
              </a:rPr>
              <a:t>When is it due? </a:t>
            </a:r>
          </a:p>
          <a:p>
            <a:pPr marL="281670">
              <a:spcBef>
                <a:spcPts val="331"/>
              </a:spcBef>
            </a:pPr>
            <a:r>
              <a:rPr lang="en-US" dirty="0">
                <a:solidFill>
                  <a:schemeClr val="accent1"/>
                </a:solidFill>
              </a:rPr>
              <a:t>How long is it? </a:t>
            </a:r>
          </a:p>
          <a:p>
            <a:pPr marL="281670">
              <a:spcBef>
                <a:spcPts val="331"/>
              </a:spcBef>
            </a:pPr>
            <a:r>
              <a:rPr lang="en-US" dirty="0"/>
              <a:t>What kind of evidence do I need to use?</a:t>
            </a:r>
          </a:p>
          <a:p>
            <a:pPr marL="281670">
              <a:spcBef>
                <a:spcPts val="331"/>
              </a:spcBef>
            </a:pPr>
            <a:r>
              <a:rPr lang="en-US" dirty="0"/>
              <a:t>What questions do I need to make sure I answer in my assignment? - look at the marking criteria and turn the criteria into questions </a:t>
            </a:r>
          </a:p>
          <a:p>
            <a:pPr marL="281670">
              <a:spcBef>
                <a:spcPts val="331"/>
              </a:spcBef>
            </a:pPr>
            <a:endParaRPr lang="en-US" dirty="0"/>
          </a:p>
          <a:p>
            <a:pPr marL="281670">
              <a:spcBef>
                <a:spcPts val="331"/>
              </a:spcBef>
            </a:pPr>
            <a:r>
              <a:rPr lang="en-US" b="1" dirty="0">
                <a:solidFill>
                  <a:srgbClr val="FF0000"/>
                </a:solidFill>
              </a:rPr>
              <a:t>HOW </a:t>
            </a:r>
          </a:p>
          <a:p>
            <a:pPr marL="281670">
              <a:spcBef>
                <a:spcPts val="331"/>
              </a:spcBef>
            </a:pPr>
            <a:r>
              <a:rPr lang="en-US" dirty="0">
                <a:solidFill>
                  <a:srgbClr val="FF0000"/>
                </a:solidFill>
              </a:rPr>
              <a:t>What do I already know about this topic? </a:t>
            </a:r>
          </a:p>
          <a:p>
            <a:pPr marL="281670">
              <a:spcBef>
                <a:spcPts val="331"/>
              </a:spcBef>
            </a:pPr>
            <a:r>
              <a:rPr lang="en-US" dirty="0">
                <a:solidFill>
                  <a:srgbClr val="FF0000"/>
                </a:solidFill>
              </a:rPr>
              <a:t>What do I need to find out more about?</a:t>
            </a:r>
          </a:p>
          <a:p>
            <a:pPr marL="281670">
              <a:spcBef>
                <a:spcPts val="331"/>
              </a:spcBef>
            </a:pPr>
            <a:r>
              <a:rPr lang="en-US" dirty="0">
                <a:solidFill>
                  <a:srgbClr val="FF0000"/>
                </a:solidFill>
              </a:rPr>
              <a:t>What resources are provided to help me do this assignment </a:t>
            </a:r>
            <a:r>
              <a:rPr lang="mr-IN" dirty="0">
                <a:solidFill>
                  <a:srgbClr val="FF0000"/>
                </a:solidFill>
              </a:rPr>
              <a:t>–</a:t>
            </a:r>
            <a:r>
              <a:rPr lang="en-US" dirty="0">
                <a:solidFill>
                  <a:srgbClr val="FF0000"/>
                </a:solidFill>
              </a:rPr>
              <a:t> where are they located?</a:t>
            </a:r>
          </a:p>
          <a:p>
            <a:pPr marL="281670">
              <a:spcBef>
                <a:spcPts val="331"/>
              </a:spcBef>
            </a:pPr>
            <a:r>
              <a:rPr lang="en-US" dirty="0">
                <a:solidFill>
                  <a:srgbClr val="FF0000"/>
                </a:solidFill>
              </a:rPr>
              <a:t>What am I going to read; how am I going to read?</a:t>
            </a:r>
          </a:p>
          <a:p>
            <a:pPr marL="281670">
              <a:spcBef>
                <a:spcPts val="331"/>
              </a:spcBef>
            </a:pPr>
            <a:r>
              <a:rPr lang="en-US" dirty="0"/>
              <a:t>Who can I talk with about this assessment if I need help? (plan time to do that)</a:t>
            </a:r>
          </a:p>
          <a:p>
            <a:endParaRPr lang="en-US" dirty="0"/>
          </a:p>
        </p:txBody>
      </p:sp>
    </p:spTree>
    <p:extLst>
      <p:ext uri="{BB962C8B-B14F-4D97-AF65-F5344CB8AC3E}">
        <p14:creationId xmlns:p14="http://schemas.microsoft.com/office/powerpoint/2010/main" val="967625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D63E-8078-D8A2-E632-8878E8131571}"/>
              </a:ext>
            </a:extLst>
          </p:cNvPr>
          <p:cNvSpPr>
            <a:spLocks noGrp="1"/>
          </p:cNvSpPr>
          <p:nvPr>
            <p:ph type="title"/>
          </p:nvPr>
        </p:nvSpPr>
        <p:spPr>
          <a:xfrm>
            <a:off x="369870" y="82193"/>
            <a:ext cx="10983930" cy="945223"/>
          </a:xfrm>
        </p:spPr>
        <p:txBody>
          <a:bodyPr>
            <a:normAutofit/>
          </a:bodyPr>
          <a:lstStyle/>
          <a:p>
            <a:r>
              <a:rPr lang="en-US" sz="2800" dirty="0"/>
              <a:t>Then think more specifically about what you need to do by looking at the marking criteria or rubric – and turn the criteria into questions</a:t>
            </a:r>
          </a:p>
        </p:txBody>
      </p:sp>
      <p:sp>
        <p:nvSpPr>
          <p:cNvPr id="3" name="Content Placeholder 2">
            <a:extLst>
              <a:ext uri="{FF2B5EF4-FFF2-40B4-BE49-F238E27FC236}">
                <a16:creationId xmlns:a16="http://schemas.microsoft.com/office/drawing/2014/main" id="{AB438BBE-7FA6-14EB-3C1B-A17385C851E2}"/>
              </a:ext>
            </a:extLst>
          </p:cNvPr>
          <p:cNvSpPr>
            <a:spLocks noGrp="1"/>
          </p:cNvSpPr>
          <p:nvPr>
            <p:ph idx="1"/>
          </p:nvPr>
        </p:nvSpPr>
        <p:spPr>
          <a:xfrm>
            <a:off x="838200" y="1226372"/>
            <a:ext cx="10515600" cy="4950591"/>
          </a:xfrm>
        </p:spPr>
        <p:txBody>
          <a:bodyPr>
            <a:normAutofit fontScale="77500" lnSpcReduction="20000"/>
          </a:bodyPr>
          <a:lstStyle/>
          <a:p>
            <a:pPr marL="281670">
              <a:spcBef>
                <a:spcPts val="331"/>
              </a:spcBef>
            </a:pPr>
            <a:r>
              <a:rPr lang="en-US" b="1" dirty="0">
                <a:solidFill>
                  <a:schemeClr val="accent1"/>
                </a:solidFill>
              </a:rPr>
              <a:t>WHY</a:t>
            </a:r>
            <a:r>
              <a:rPr lang="en-US" dirty="0">
                <a:solidFill>
                  <a:schemeClr val="accent1"/>
                </a:solidFill>
              </a:rPr>
              <a:t> </a:t>
            </a:r>
          </a:p>
          <a:p>
            <a:pPr marL="281670">
              <a:spcBef>
                <a:spcPts val="331"/>
              </a:spcBef>
            </a:pPr>
            <a:r>
              <a:rPr lang="en-US" dirty="0">
                <a:solidFill>
                  <a:schemeClr val="accent1"/>
                </a:solidFill>
              </a:rPr>
              <a:t>What am I learning by doing it?</a:t>
            </a:r>
          </a:p>
          <a:p>
            <a:pPr marL="281670">
              <a:spcBef>
                <a:spcPts val="331"/>
              </a:spcBef>
            </a:pPr>
            <a:endParaRPr lang="en-US" dirty="0"/>
          </a:p>
          <a:p>
            <a:pPr marL="281670">
              <a:spcBef>
                <a:spcPts val="331"/>
              </a:spcBef>
            </a:pPr>
            <a:r>
              <a:rPr lang="en-US" b="1" dirty="0"/>
              <a:t>WHAT </a:t>
            </a:r>
          </a:p>
          <a:p>
            <a:pPr marL="281670">
              <a:spcBef>
                <a:spcPts val="331"/>
              </a:spcBef>
            </a:pPr>
            <a:r>
              <a:rPr lang="en-US" dirty="0">
                <a:solidFill>
                  <a:schemeClr val="accent1"/>
                </a:solidFill>
              </a:rPr>
              <a:t>What kind of assignment is it </a:t>
            </a:r>
            <a:r>
              <a:rPr lang="mr-IN" dirty="0">
                <a:solidFill>
                  <a:schemeClr val="accent1"/>
                </a:solidFill>
              </a:rPr>
              <a:t>–</a:t>
            </a:r>
            <a:r>
              <a:rPr lang="en-US" dirty="0">
                <a:solidFill>
                  <a:schemeClr val="accent1"/>
                </a:solidFill>
              </a:rPr>
              <a:t> e.g. what kind of text do I have to write? </a:t>
            </a:r>
          </a:p>
          <a:p>
            <a:pPr marL="281670">
              <a:spcBef>
                <a:spcPts val="331"/>
              </a:spcBef>
            </a:pPr>
            <a:r>
              <a:rPr lang="en-US" dirty="0">
                <a:solidFill>
                  <a:schemeClr val="accent1"/>
                </a:solidFill>
              </a:rPr>
              <a:t>When is it due? </a:t>
            </a:r>
          </a:p>
          <a:p>
            <a:pPr marL="281670">
              <a:spcBef>
                <a:spcPts val="331"/>
              </a:spcBef>
            </a:pPr>
            <a:r>
              <a:rPr lang="en-US" dirty="0">
                <a:solidFill>
                  <a:schemeClr val="accent1"/>
                </a:solidFill>
              </a:rPr>
              <a:t>How long is it? </a:t>
            </a:r>
          </a:p>
          <a:p>
            <a:pPr marL="281670">
              <a:spcBef>
                <a:spcPts val="331"/>
              </a:spcBef>
            </a:pPr>
            <a:r>
              <a:rPr lang="en-US" dirty="0"/>
              <a:t>What kind of evidence do I need to use?</a:t>
            </a:r>
          </a:p>
          <a:p>
            <a:pPr marL="281670">
              <a:spcBef>
                <a:spcPts val="331"/>
              </a:spcBef>
            </a:pPr>
            <a:r>
              <a:rPr lang="en-US" dirty="0">
                <a:solidFill>
                  <a:srgbClr val="FF0000"/>
                </a:solidFill>
              </a:rPr>
              <a:t>What questions do I need to make sure I answer in my assignment? - look at the marking criteria/descriptions and turn them into questions </a:t>
            </a:r>
          </a:p>
          <a:p>
            <a:pPr marL="281670">
              <a:spcBef>
                <a:spcPts val="331"/>
              </a:spcBef>
            </a:pPr>
            <a:endParaRPr lang="en-US" dirty="0"/>
          </a:p>
          <a:p>
            <a:pPr marL="281670">
              <a:spcBef>
                <a:spcPts val="331"/>
              </a:spcBef>
            </a:pPr>
            <a:r>
              <a:rPr lang="en-US" b="1" dirty="0"/>
              <a:t>HOW </a:t>
            </a:r>
          </a:p>
          <a:p>
            <a:pPr marL="281670">
              <a:spcBef>
                <a:spcPts val="331"/>
              </a:spcBef>
            </a:pPr>
            <a:r>
              <a:rPr lang="en-US" dirty="0"/>
              <a:t>What do I already know about this topic? </a:t>
            </a:r>
          </a:p>
          <a:p>
            <a:pPr marL="281670">
              <a:spcBef>
                <a:spcPts val="331"/>
              </a:spcBef>
            </a:pPr>
            <a:r>
              <a:rPr lang="en-US" dirty="0"/>
              <a:t>What do I need to find out more about?</a:t>
            </a:r>
          </a:p>
          <a:p>
            <a:pPr marL="281670">
              <a:spcBef>
                <a:spcPts val="331"/>
              </a:spcBef>
            </a:pPr>
            <a:r>
              <a:rPr lang="en-US" dirty="0"/>
              <a:t>What resources are provided to help me do this assignment </a:t>
            </a:r>
            <a:r>
              <a:rPr lang="mr-IN" dirty="0"/>
              <a:t>–</a:t>
            </a:r>
            <a:r>
              <a:rPr lang="en-US" dirty="0"/>
              <a:t> where are they located?</a:t>
            </a:r>
          </a:p>
          <a:p>
            <a:pPr marL="281670">
              <a:spcBef>
                <a:spcPts val="331"/>
              </a:spcBef>
            </a:pPr>
            <a:r>
              <a:rPr lang="en-US" dirty="0"/>
              <a:t>What am I going to read; how am I going to read?</a:t>
            </a:r>
          </a:p>
          <a:p>
            <a:pPr marL="281670">
              <a:spcBef>
                <a:spcPts val="331"/>
              </a:spcBef>
            </a:pPr>
            <a:r>
              <a:rPr lang="en-US" dirty="0"/>
              <a:t>Who can I talk with about this assessment if I need help? (plan time to do that)</a:t>
            </a:r>
          </a:p>
          <a:p>
            <a:endParaRPr lang="en-US" dirty="0"/>
          </a:p>
        </p:txBody>
      </p:sp>
    </p:spTree>
    <p:extLst>
      <p:ext uri="{BB962C8B-B14F-4D97-AF65-F5344CB8AC3E}">
        <p14:creationId xmlns:p14="http://schemas.microsoft.com/office/powerpoint/2010/main" val="177701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6353-6E07-9C5D-AF64-EBA8D9B18A7B}"/>
              </a:ext>
            </a:extLst>
          </p:cNvPr>
          <p:cNvSpPr>
            <a:spLocks noGrp="1"/>
          </p:cNvSpPr>
          <p:nvPr>
            <p:ph type="title"/>
          </p:nvPr>
        </p:nvSpPr>
        <p:spPr>
          <a:xfrm>
            <a:off x="838200" y="175365"/>
            <a:ext cx="10515600" cy="384033"/>
          </a:xfrm>
        </p:spPr>
        <p:txBody>
          <a:bodyPr>
            <a:normAutofit fontScale="90000"/>
          </a:bodyPr>
          <a:lstStyle/>
          <a:p>
            <a:r>
              <a:rPr lang="en-US" dirty="0"/>
              <a:t>Turning criteria into questions</a:t>
            </a:r>
          </a:p>
        </p:txBody>
      </p:sp>
      <p:graphicFrame>
        <p:nvGraphicFramePr>
          <p:cNvPr id="4" name="Content Placeholder 3">
            <a:extLst>
              <a:ext uri="{FF2B5EF4-FFF2-40B4-BE49-F238E27FC236}">
                <a16:creationId xmlns:a16="http://schemas.microsoft.com/office/drawing/2014/main" id="{4772887B-D54B-DAC3-C48C-D878DB52660C}"/>
              </a:ext>
            </a:extLst>
          </p:cNvPr>
          <p:cNvGraphicFramePr>
            <a:graphicFrameLocks noGrp="1"/>
          </p:cNvGraphicFramePr>
          <p:nvPr>
            <p:ph idx="1"/>
            <p:extLst>
              <p:ext uri="{D42A27DB-BD31-4B8C-83A1-F6EECF244321}">
                <p14:modId xmlns:p14="http://schemas.microsoft.com/office/powerpoint/2010/main" val="3574867165"/>
              </p:ext>
            </p:extLst>
          </p:nvPr>
        </p:nvGraphicFramePr>
        <p:xfrm>
          <a:off x="526093" y="720762"/>
          <a:ext cx="8284420" cy="5384838"/>
        </p:xfrm>
        <a:graphic>
          <a:graphicData uri="http://schemas.openxmlformats.org/drawingml/2006/table">
            <a:tbl>
              <a:tblPr firstRow="1" firstCol="1" bandRow="1">
                <a:tableStyleId>{5C22544A-7EE6-4342-B048-85BDC9FD1C3A}</a:tableStyleId>
              </a:tblPr>
              <a:tblGrid>
                <a:gridCol w="2455102">
                  <a:extLst>
                    <a:ext uri="{9D8B030D-6E8A-4147-A177-3AD203B41FA5}">
                      <a16:colId xmlns:a16="http://schemas.microsoft.com/office/drawing/2014/main" val="3613405808"/>
                    </a:ext>
                  </a:extLst>
                </a:gridCol>
                <a:gridCol w="5829318">
                  <a:extLst>
                    <a:ext uri="{9D8B030D-6E8A-4147-A177-3AD203B41FA5}">
                      <a16:colId xmlns:a16="http://schemas.microsoft.com/office/drawing/2014/main" val="898501032"/>
                    </a:ext>
                  </a:extLst>
                </a:gridCol>
              </a:tblGrid>
              <a:tr h="169944">
                <a:tc>
                  <a:txBody>
                    <a:bodyPr/>
                    <a:lstStyle/>
                    <a:p>
                      <a:pPr>
                        <a:lnSpc>
                          <a:spcPct val="107000"/>
                        </a:lnSpc>
                        <a:spcAft>
                          <a:spcPts val="800"/>
                        </a:spcAft>
                      </a:pPr>
                      <a:r>
                        <a:rPr lang="en-AU" sz="800">
                          <a:effectLst/>
                        </a:rPr>
                        <a:t>Criteria </a:t>
                      </a:r>
                      <a:endParaRPr lang="en-AU" sz="8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800" dirty="0">
                          <a:effectLst/>
                        </a:rPr>
                        <a:t> </a:t>
                      </a:r>
                      <a:endParaRPr lang="en-AU" sz="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182771784"/>
                  </a:ext>
                </a:extLst>
              </a:tr>
              <a:tr h="1756977">
                <a:tc>
                  <a:txBody>
                    <a:bodyPr/>
                    <a:lstStyle/>
                    <a:p>
                      <a:pPr>
                        <a:lnSpc>
                          <a:spcPct val="107000"/>
                        </a:lnSpc>
                        <a:spcAft>
                          <a:spcPts val="800"/>
                        </a:spcAft>
                      </a:pPr>
                      <a:r>
                        <a:rPr lang="en-AU" sz="2000" dirty="0">
                          <a:effectLst/>
                        </a:rPr>
                        <a:t>Quality and accuracy of information provided </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The report includes all relevant information from the provided readings about diarrhoeal disease including how it is spread, the signs and symptoms and prevention strategies</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346246070"/>
                  </a:ext>
                </a:extLst>
              </a:tr>
              <a:tr h="1886217">
                <a:tc>
                  <a:txBody>
                    <a:bodyPr/>
                    <a:lstStyle/>
                    <a:p>
                      <a:pPr>
                        <a:lnSpc>
                          <a:spcPct val="107000"/>
                        </a:lnSpc>
                        <a:spcAft>
                          <a:spcPts val="800"/>
                        </a:spcAft>
                      </a:pPr>
                      <a:r>
                        <a:rPr lang="en-AU" sz="2000">
                          <a:effectLst/>
                        </a:rPr>
                        <a:t>Appropriateness of the structure and style of the report</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The report is written is organised with a clear structure so it is easy for the reader to follow e.g. uses subheadings and paragraphs well. The style is appropriate for a community health team</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08025916"/>
                  </a:ext>
                </a:extLst>
              </a:tr>
              <a:tr h="874135">
                <a:tc>
                  <a:txBody>
                    <a:bodyPr/>
                    <a:lstStyle/>
                    <a:p>
                      <a:pPr>
                        <a:lnSpc>
                          <a:spcPct val="107000"/>
                        </a:lnSpc>
                        <a:spcAft>
                          <a:spcPts val="800"/>
                        </a:spcAft>
                      </a:pPr>
                      <a:r>
                        <a:rPr lang="en-AU" sz="2000">
                          <a:effectLst/>
                        </a:rPr>
                        <a:t>Clarity of writing at sentence level</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a:effectLst/>
                        </a:rPr>
                        <a:t>The sentences are clear for the reader and there are no or few grammatical and spelling errors </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3006177951"/>
                  </a:ext>
                </a:extLst>
              </a:tr>
              <a:tr h="697565">
                <a:tc>
                  <a:txBody>
                    <a:bodyPr/>
                    <a:lstStyle/>
                    <a:p>
                      <a:pPr>
                        <a:lnSpc>
                          <a:spcPct val="107000"/>
                        </a:lnSpc>
                        <a:spcAft>
                          <a:spcPts val="800"/>
                        </a:spcAft>
                      </a:pPr>
                      <a:r>
                        <a:rPr lang="en-AU" sz="2000">
                          <a:effectLst/>
                        </a:rPr>
                        <a:t>Correct referencing</a:t>
                      </a:r>
                      <a:endParaRPr lang="en-AU"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tc>
                  <a:txBody>
                    <a:bodyPr/>
                    <a:lstStyle/>
                    <a:p>
                      <a:pPr>
                        <a:lnSpc>
                          <a:spcPct val="107000"/>
                        </a:lnSpc>
                        <a:spcAft>
                          <a:spcPts val="800"/>
                        </a:spcAft>
                      </a:pPr>
                      <a:r>
                        <a:rPr lang="en-AU" sz="2000" dirty="0">
                          <a:effectLst/>
                        </a:rPr>
                        <a:t>All referencing is correct, including in text and in the reference list</a:t>
                      </a:r>
                      <a:endParaRPr lang="en-A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5175" marR="45175" marT="0" marB="0"/>
                </a:tc>
                <a:extLst>
                  <a:ext uri="{0D108BD9-81ED-4DB2-BD59-A6C34878D82A}">
                    <a16:rowId xmlns:a16="http://schemas.microsoft.com/office/drawing/2014/main" val="1547261692"/>
                  </a:ext>
                </a:extLst>
              </a:tr>
            </a:tbl>
          </a:graphicData>
        </a:graphic>
      </p:graphicFrame>
      <p:sp>
        <p:nvSpPr>
          <p:cNvPr id="5" name="TextBox 4">
            <a:extLst>
              <a:ext uri="{FF2B5EF4-FFF2-40B4-BE49-F238E27FC236}">
                <a16:creationId xmlns:a16="http://schemas.microsoft.com/office/drawing/2014/main" id="{BD3CD0D7-0041-EDBE-349B-4381FDA22A0B}"/>
              </a:ext>
            </a:extLst>
          </p:cNvPr>
          <p:cNvSpPr txBox="1"/>
          <p:nvPr/>
        </p:nvSpPr>
        <p:spPr>
          <a:xfrm>
            <a:off x="8975464" y="720762"/>
            <a:ext cx="3216536" cy="1200329"/>
          </a:xfrm>
          <a:prstGeom prst="rect">
            <a:avLst/>
          </a:prstGeom>
          <a:noFill/>
        </p:spPr>
        <p:txBody>
          <a:bodyPr wrap="square" rtlCol="0">
            <a:spAutoFit/>
          </a:bodyPr>
          <a:lstStyle/>
          <a:p>
            <a:r>
              <a:rPr lang="en-US" b="1" dirty="0"/>
              <a:t>Questions</a:t>
            </a:r>
          </a:p>
          <a:p>
            <a:r>
              <a:rPr lang="en-US" dirty="0"/>
              <a:t>How is </a:t>
            </a:r>
            <a:r>
              <a:rPr lang="en-US" dirty="0" err="1"/>
              <a:t>diarrhoeal</a:t>
            </a:r>
            <a:r>
              <a:rPr lang="en-US" dirty="0"/>
              <a:t> disease spread?</a:t>
            </a:r>
          </a:p>
          <a:p>
            <a:endParaRPr lang="en-US" dirty="0"/>
          </a:p>
        </p:txBody>
      </p:sp>
    </p:spTree>
    <p:extLst>
      <p:ext uri="{BB962C8B-B14F-4D97-AF65-F5344CB8AC3E}">
        <p14:creationId xmlns:p14="http://schemas.microsoft.com/office/powerpoint/2010/main" val="3174356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2300</Words>
  <Application>Microsoft Macintosh PowerPoint</Application>
  <PresentationFormat>Widescreen</PresentationFormat>
  <Paragraphs>183</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Understanding assessment tasks</vt:lpstr>
      <vt:lpstr>Understanding assessment tasks</vt:lpstr>
      <vt:lpstr>Assessment checklist</vt:lpstr>
      <vt:lpstr>Group activity </vt:lpstr>
      <vt:lpstr>Answer the easy questions first</vt:lpstr>
      <vt:lpstr>Then think about WHY you are doing the assessment </vt:lpstr>
      <vt:lpstr>Then think about WHY you are doing the assessment </vt:lpstr>
      <vt:lpstr>Then think more specifically about what you need to do by looking at the marking criteria or rubric – and turn the criteria into questions</vt:lpstr>
      <vt:lpstr>Turning criteria into questions</vt:lpstr>
      <vt:lpstr>Turning criteria into questions</vt:lpstr>
      <vt:lpstr>What else do you need to think about?</vt:lpstr>
      <vt:lpstr>Then think more specifically about what you need to do by looking at the marking criteria or rubric – and turn the criteria into questions</vt:lpstr>
      <vt:lpstr>Make a plan for when you can do your assessments</vt:lpstr>
      <vt:lpstr>Have a look at these resources and adapt to suit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Havery</dc:creator>
  <cp:lastModifiedBy>Caroline Havery</cp:lastModifiedBy>
  <cp:revision>8</cp:revision>
  <dcterms:created xsi:type="dcterms:W3CDTF">2023-08-21T06:49:54Z</dcterms:created>
  <dcterms:modified xsi:type="dcterms:W3CDTF">2023-08-30T04:21:17Z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2023-08-21T06:59:58Z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09bf0e77-2a10-4c87-85e1-e2a7db572674</vt:lpwstr>
  </property>
  <property fmtid="{D5CDD505-2E9C-101B-9397-08002B2CF9AE}" pid="8" name="MSIP_Label_51a6c3db-1667-4f49-995a-8b9973972958_ContentBits">
    <vt:lpwstr>0</vt:lpwstr>
  </property>
</Properties>
</file>