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1154" r:id="rId2"/>
    <p:sldId id="1146" r:id="rId3"/>
    <p:sldId id="1147" r:id="rId4"/>
    <p:sldId id="1156" r:id="rId5"/>
    <p:sldId id="1125" r:id="rId6"/>
    <p:sldId id="1150" r:id="rId7"/>
    <p:sldId id="1152" r:id="rId8"/>
    <p:sldId id="1138" r:id="rId9"/>
    <p:sldId id="1153" r:id="rId10"/>
    <p:sldId id="1149" r:id="rId11"/>
    <p:sldId id="1157" r:id="rId12"/>
    <p:sldId id="1151" r:id="rId13"/>
    <p:sldId id="1127" r:id="rId14"/>
  </p:sldIdLst>
  <p:sldSz cx="9144000" cy="6858000" type="screen4x3"/>
  <p:notesSz cx="6819900" cy="99187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FF"/>
    <a:srgbClr val="D9D9D9"/>
    <a:srgbClr val="8EB4E3"/>
    <a:srgbClr val="4F81BD"/>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2" autoAdjust="0"/>
    <p:restoredTop sz="82460" autoAdjust="0"/>
  </p:normalViewPr>
  <p:slideViewPr>
    <p:cSldViewPr>
      <p:cViewPr varScale="1">
        <p:scale>
          <a:sx n="73" d="100"/>
          <a:sy n="73" d="100"/>
        </p:scale>
        <p:origin x="1320" y="72"/>
      </p:cViewPr>
      <p:guideLst>
        <p:guide orient="horz" pos="2160"/>
        <p:guide pos="2880"/>
      </p:guideLst>
    </p:cSldViewPr>
  </p:slideViewPr>
  <p:outlineViewPr>
    <p:cViewPr>
      <p:scale>
        <a:sx n="33" d="100"/>
        <a:sy n="33" d="100"/>
      </p:scale>
      <p:origin x="36" y="2147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9" d="100"/>
          <a:sy n="49" d="100"/>
        </p:scale>
        <p:origin x="-2952" y="-96"/>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Loosemore" userId="395c2865-bd98-4e2d-a98b-bb46a1ffc911" providerId="ADAL" clId="{30929E69-970C-4A9B-B963-00092CE2A6B5}"/>
    <pc:docChg chg="undo custSel addSld delSld modSld sldOrd">
      <pc:chgData name="Martin Loosemore" userId="395c2865-bd98-4e2d-a98b-bb46a1ffc911" providerId="ADAL" clId="{30929E69-970C-4A9B-B963-00092CE2A6B5}" dt="2019-05-13T01:47:26.860" v="3153" actId="255"/>
      <pc:docMkLst>
        <pc:docMk/>
      </pc:docMkLst>
      <pc:sldChg chg="modSp">
        <pc:chgData name="Martin Loosemore" userId="395c2865-bd98-4e2d-a98b-bb46a1ffc911" providerId="ADAL" clId="{30929E69-970C-4A9B-B963-00092CE2A6B5}" dt="2019-05-13T00:11:33.617" v="370" actId="20577"/>
        <pc:sldMkLst>
          <pc:docMk/>
          <pc:sldMk cId="1217973297" sldId="541"/>
        </pc:sldMkLst>
        <pc:spChg chg="mod">
          <ac:chgData name="Martin Loosemore" userId="395c2865-bd98-4e2d-a98b-bb46a1ffc911" providerId="ADAL" clId="{30929E69-970C-4A9B-B963-00092CE2A6B5}" dt="2019-05-12T23:44:36.970" v="319" actId="6549"/>
          <ac:spMkLst>
            <pc:docMk/>
            <pc:sldMk cId="1217973297" sldId="541"/>
            <ac:spMk id="3" creationId="{00000000-0000-0000-0000-000000000000}"/>
          </ac:spMkLst>
        </pc:spChg>
        <pc:spChg chg="mod">
          <ac:chgData name="Martin Loosemore" userId="395c2865-bd98-4e2d-a98b-bb46a1ffc911" providerId="ADAL" clId="{30929E69-970C-4A9B-B963-00092CE2A6B5}" dt="2019-05-13T00:11:33.617" v="370" actId="20577"/>
          <ac:spMkLst>
            <pc:docMk/>
            <pc:sldMk cId="1217973297" sldId="541"/>
            <ac:spMk id="4" creationId="{00000000-0000-0000-0000-000000000000}"/>
          </ac:spMkLst>
        </pc:spChg>
      </pc:sldChg>
      <pc:sldChg chg="addSp delSp modSp add del">
        <pc:chgData name="Martin Loosemore" userId="395c2865-bd98-4e2d-a98b-bb46a1ffc911" providerId="ADAL" clId="{30929E69-970C-4A9B-B963-00092CE2A6B5}" dt="2019-05-13T01:41:42.302" v="3015" actId="6549"/>
        <pc:sldMkLst>
          <pc:docMk/>
          <pc:sldMk cId="441512407" sldId="1125"/>
        </pc:sldMkLst>
        <pc:spChg chg="mod">
          <ac:chgData name="Martin Loosemore" userId="395c2865-bd98-4e2d-a98b-bb46a1ffc911" providerId="ADAL" clId="{30929E69-970C-4A9B-B963-00092CE2A6B5}" dt="2019-05-13T01:41:42.302" v="3015" actId="6549"/>
          <ac:spMkLst>
            <pc:docMk/>
            <pc:sldMk cId="441512407" sldId="1125"/>
            <ac:spMk id="3" creationId="{A3FD7593-AFA1-4478-A871-856AEBB6C370}"/>
          </ac:spMkLst>
        </pc:spChg>
        <pc:picChg chg="del">
          <ac:chgData name="Martin Loosemore" userId="395c2865-bd98-4e2d-a98b-bb46a1ffc911" providerId="ADAL" clId="{30929E69-970C-4A9B-B963-00092CE2A6B5}" dt="2019-05-13T00:15:45.458" v="657" actId="478"/>
          <ac:picMkLst>
            <pc:docMk/>
            <pc:sldMk cId="441512407" sldId="1125"/>
            <ac:picMk id="1026" creationId="{0FF1D1BB-ED6B-45B4-BA70-1EC49C4A4FFC}"/>
          </ac:picMkLst>
        </pc:picChg>
        <pc:picChg chg="add mod">
          <ac:chgData name="Martin Loosemore" userId="395c2865-bd98-4e2d-a98b-bb46a1ffc911" providerId="ADAL" clId="{30929E69-970C-4A9B-B963-00092CE2A6B5}" dt="2019-05-13T00:30:06.325" v="992" actId="14100"/>
          <ac:picMkLst>
            <pc:docMk/>
            <pc:sldMk cId="441512407" sldId="1125"/>
            <ac:picMk id="2050" creationId="{95D6A866-700E-4E88-B112-8F5F2521F105}"/>
          </ac:picMkLst>
        </pc:picChg>
      </pc:sldChg>
      <pc:sldChg chg="addSp delSp modSp">
        <pc:chgData name="Martin Loosemore" userId="395c2865-bd98-4e2d-a98b-bb46a1ffc911" providerId="ADAL" clId="{30929E69-970C-4A9B-B963-00092CE2A6B5}" dt="2019-05-13T01:47:26.860" v="3153" actId="255"/>
        <pc:sldMkLst>
          <pc:docMk/>
          <pc:sldMk cId="351000090" sldId="1127"/>
        </pc:sldMkLst>
        <pc:spChg chg="del">
          <ac:chgData name="Martin Loosemore" userId="395c2865-bd98-4e2d-a98b-bb46a1ffc911" providerId="ADAL" clId="{30929E69-970C-4A9B-B963-00092CE2A6B5}" dt="2019-05-13T00:06:41.622" v="326" actId="478"/>
          <ac:spMkLst>
            <pc:docMk/>
            <pc:sldMk cId="351000090" sldId="1127"/>
            <ac:spMk id="2" creationId="{23873ACA-0FB1-436C-B417-5F9A3C2651E6}"/>
          </ac:spMkLst>
        </pc:spChg>
        <pc:spChg chg="add del mod">
          <ac:chgData name="Martin Loosemore" userId="395c2865-bd98-4e2d-a98b-bb46a1ffc911" providerId="ADAL" clId="{30929E69-970C-4A9B-B963-00092CE2A6B5}" dt="2019-05-13T00:08:48.939" v="367"/>
          <ac:spMkLst>
            <pc:docMk/>
            <pc:sldMk cId="351000090" sldId="1127"/>
            <ac:spMk id="3" creationId="{499F700B-DEFA-4786-B307-A3F601C11F28}"/>
          </ac:spMkLst>
        </pc:spChg>
        <pc:spChg chg="mod">
          <ac:chgData name="Martin Loosemore" userId="395c2865-bd98-4e2d-a98b-bb46a1ffc911" providerId="ADAL" clId="{30929E69-970C-4A9B-B963-00092CE2A6B5}" dt="2019-05-13T01:47:02.669" v="3146" actId="1076"/>
          <ac:spMkLst>
            <pc:docMk/>
            <pc:sldMk cId="351000090" sldId="1127"/>
            <ac:spMk id="6" creationId="{3702547F-2E99-407A-831B-10EF07E83CEC}"/>
          </ac:spMkLst>
        </pc:spChg>
        <pc:spChg chg="add mod">
          <ac:chgData name="Martin Loosemore" userId="395c2865-bd98-4e2d-a98b-bb46a1ffc911" providerId="ADAL" clId="{30929E69-970C-4A9B-B963-00092CE2A6B5}" dt="2019-05-13T01:47:02.669" v="3146" actId="1076"/>
          <ac:spMkLst>
            <pc:docMk/>
            <pc:sldMk cId="351000090" sldId="1127"/>
            <ac:spMk id="8" creationId="{57D6DB5A-ED93-4720-A226-4E30A2A67D08}"/>
          </ac:spMkLst>
        </pc:spChg>
        <pc:spChg chg="add del mod">
          <ac:chgData name="Martin Loosemore" userId="395c2865-bd98-4e2d-a98b-bb46a1ffc911" providerId="ADAL" clId="{30929E69-970C-4A9B-B963-00092CE2A6B5}" dt="2019-05-13T00:06:44.750" v="327" actId="478"/>
          <ac:spMkLst>
            <pc:docMk/>
            <pc:sldMk cId="351000090" sldId="1127"/>
            <ac:spMk id="9" creationId="{7DAEC54F-F383-42AA-A913-A66CD7FD087D}"/>
          </ac:spMkLst>
        </pc:spChg>
        <pc:spChg chg="add mod">
          <ac:chgData name="Martin Loosemore" userId="395c2865-bd98-4e2d-a98b-bb46a1ffc911" providerId="ADAL" clId="{30929E69-970C-4A9B-B963-00092CE2A6B5}" dt="2019-05-13T01:47:26.860" v="3153" actId="255"/>
          <ac:spMkLst>
            <pc:docMk/>
            <pc:sldMk cId="351000090" sldId="1127"/>
            <ac:spMk id="11" creationId="{56EF1931-CAE0-482B-84B0-75325B660AB7}"/>
          </ac:spMkLst>
        </pc:spChg>
        <pc:picChg chg="mod">
          <ac:chgData name="Martin Loosemore" userId="395c2865-bd98-4e2d-a98b-bb46a1ffc911" providerId="ADAL" clId="{30929E69-970C-4A9B-B963-00092CE2A6B5}" dt="2019-05-13T01:47:02.669" v="3146" actId="1076"/>
          <ac:picMkLst>
            <pc:docMk/>
            <pc:sldMk cId="351000090" sldId="1127"/>
            <ac:picMk id="1026" creationId="{C80861D1-22C2-4BC1-A89B-FE1BA23B7B1E}"/>
          </ac:picMkLst>
        </pc:picChg>
      </pc:sldChg>
      <pc:sldChg chg="addSp delSp modSp add ord">
        <pc:chgData name="Martin Loosemore" userId="395c2865-bd98-4e2d-a98b-bb46a1ffc911" providerId="ADAL" clId="{30929E69-970C-4A9B-B963-00092CE2A6B5}" dt="2019-05-13T01:44:58.782" v="3134" actId="6549"/>
        <pc:sldMkLst>
          <pc:docMk/>
          <pc:sldMk cId="2506403464" sldId="1135"/>
        </pc:sldMkLst>
        <pc:spChg chg="del">
          <ac:chgData name="Martin Loosemore" userId="395c2865-bd98-4e2d-a98b-bb46a1ffc911" providerId="ADAL" clId="{30929E69-970C-4A9B-B963-00092CE2A6B5}" dt="2019-05-13T00:32:34.268" v="995" actId="478"/>
          <ac:spMkLst>
            <pc:docMk/>
            <pc:sldMk cId="2506403464" sldId="1135"/>
            <ac:spMk id="2" creationId="{F34B710C-F77E-458A-86EB-14B053BBA29D}"/>
          </ac:spMkLst>
        </pc:spChg>
        <pc:spChg chg="del">
          <ac:chgData name="Martin Loosemore" userId="395c2865-bd98-4e2d-a98b-bb46a1ffc911" providerId="ADAL" clId="{30929E69-970C-4A9B-B963-00092CE2A6B5}" dt="2019-05-13T00:32:36.984" v="996" actId="478"/>
          <ac:spMkLst>
            <pc:docMk/>
            <pc:sldMk cId="2506403464" sldId="1135"/>
            <ac:spMk id="3" creationId="{4B47B648-C113-4764-99BC-514A3074A5EC}"/>
          </ac:spMkLst>
        </pc:spChg>
        <pc:spChg chg="del">
          <ac:chgData name="Martin Loosemore" userId="395c2865-bd98-4e2d-a98b-bb46a1ffc911" providerId="ADAL" clId="{30929E69-970C-4A9B-B963-00092CE2A6B5}" dt="2019-05-13T00:37:41.883" v="1024" actId="478"/>
          <ac:spMkLst>
            <pc:docMk/>
            <pc:sldMk cId="2506403464" sldId="1135"/>
            <ac:spMk id="4" creationId="{3ADDC056-D28B-4F0C-AC39-1224359B37B2}"/>
          </ac:spMkLst>
        </pc:spChg>
        <pc:spChg chg="add mod ord">
          <ac:chgData name="Martin Loosemore" userId="395c2865-bd98-4e2d-a98b-bb46a1ffc911" providerId="ADAL" clId="{30929E69-970C-4A9B-B963-00092CE2A6B5}" dt="2019-05-13T01:44:08.346" v="3117" actId="1076"/>
          <ac:spMkLst>
            <pc:docMk/>
            <pc:sldMk cId="2506403464" sldId="1135"/>
            <ac:spMk id="10" creationId="{286543D0-E51E-4AFD-9C05-EDD7C2762816}"/>
          </ac:spMkLst>
        </pc:spChg>
        <pc:spChg chg="add mod">
          <ac:chgData name="Martin Loosemore" userId="395c2865-bd98-4e2d-a98b-bb46a1ffc911" providerId="ADAL" clId="{30929E69-970C-4A9B-B963-00092CE2A6B5}" dt="2019-05-13T01:44:58.782" v="3134" actId="6549"/>
          <ac:spMkLst>
            <pc:docMk/>
            <pc:sldMk cId="2506403464" sldId="1135"/>
            <ac:spMk id="11" creationId="{4CA394DA-AB14-45ED-919F-239CAB1E1083}"/>
          </ac:spMkLst>
        </pc:spChg>
        <pc:picChg chg="add mod">
          <ac:chgData name="Martin Loosemore" userId="395c2865-bd98-4e2d-a98b-bb46a1ffc911" providerId="ADAL" clId="{30929E69-970C-4A9B-B963-00092CE2A6B5}" dt="2019-05-13T01:44:34.397" v="3125" actId="1076"/>
          <ac:picMkLst>
            <pc:docMk/>
            <pc:sldMk cId="2506403464" sldId="1135"/>
            <ac:picMk id="3074" creationId="{6B852451-ECB7-4366-AB11-C4572D1A7696}"/>
          </ac:picMkLst>
        </pc:picChg>
        <pc:picChg chg="add mod">
          <ac:chgData name="Martin Loosemore" userId="395c2865-bd98-4e2d-a98b-bb46a1ffc911" providerId="ADAL" clId="{30929E69-970C-4A9B-B963-00092CE2A6B5}" dt="2019-05-13T01:44:34.397" v="3125" actId="1076"/>
          <ac:picMkLst>
            <pc:docMk/>
            <pc:sldMk cId="2506403464" sldId="1135"/>
            <ac:picMk id="3076" creationId="{BB219776-7D15-4236-9B64-668C8249345F}"/>
          </ac:picMkLst>
        </pc:picChg>
        <pc:picChg chg="add mod">
          <ac:chgData name="Martin Loosemore" userId="395c2865-bd98-4e2d-a98b-bb46a1ffc911" providerId="ADAL" clId="{30929E69-970C-4A9B-B963-00092CE2A6B5}" dt="2019-05-13T01:44:34.397" v="3125" actId="1076"/>
          <ac:picMkLst>
            <pc:docMk/>
            <pc:sldMk cId="2506403464" sldId="1135"/>
            <ac:picMk id="3078" creationId="{4149C631-A43C-49A2-B871-4B32C33C28C7}"/>
          </ac:picMkLst>
        </pc:picChg>
        <pc:picChg chg="add mod">
          <ac:chgData name="Martin Loosemore" userId="395c2865-bd98-4e2d-a98b-bb46a1ffc911" providerId="ADAL" clId="{30929E69-970C-4A9B-B963-00092CE2A6B5}" dt="2019-05-13T01:44:34.397" v="3125" actId="1076"/>
          <ac:picMkLst>
            <pc:docMk/>
            <pc:sldMk cId="2506403464" sldId="1135"/>
            <ac:picMk id="3080" creationId="{77E8E5F1-84C9-4831-8990-5EE9B459C4FB}"/>
          </ac:picMkLst>
        </pc:picChg>
      </pc:sldChg>
      <pc:sldChg chg="addSp delSp modSp add">
        <pc:chgData name="Martin Loosemore" userId="395c2865-bd98-4e2d-a98b-bb46a1ffc911" providerId="ADAL" clId="{30929E69-970C-4A9B-B963-00092CE2A6B5}" dt="2019-05-13T01:45:52.572" v="3140" actId="1076"/>
        <pc:sldMkLst>
          <pc:docMk/>
          <pc:sldMk cId="532148294" sldId="1137"/>
        </pc:sldMkLst>
        <pc:spChg chg="mod">
          <ac:chgData name="Martin Loosemore" userId="395c2865-bd98-4e2d-a98b-bb46a1ffc911" providerId="ADAL" clId="{30929E69-970C-4A9B-B963-00092CE2A6B5}" dt="2019-05-13T01:45:52.572" v="3140" actId="1076"/>
          <ac:spMkLst>
            <pc:docMk/>
            <pc:sldMk cId="532148294" sldId="1137"/>
            <ac:spMk id="3" creationId="{A3FD7593-AFA1-4478-A871-856AEBB6C370}"/>
          </ac:spMkLst>
        </pc:spChg>
        <pc:picChg chg="del">
          <ac:chgData name="Martin Loosemore" userId="395c2865-bd98-4e2d-a98b-bb46a1ffc911" providerId="ADAL" clId="{30929E69-970C-4A9B-B963-00092CE2A6B5}" dt="2019-05-13T00:40:05.722" v="1134" actId="478"/>
          <ac:picMkLst>
            <pc:docMk/>
            <pc:sldMk cId="532148294" sldId="1137"/>
            <ac:picMk id="2050" creationId="{95D6A866-700E-4E88-B112-8F5F2521F105}"/>
          </ac:picMkLst>
        </pc:picChg>
        <pc:picChg chg="add mod">
          <ac:chgData name="Martin Loosemore" userId="395c2865-bd98-4e2d-a98b-bb46a1ffc911" providerId="ADAL" clId="{30929E69-970C-4A9B-B963-00092CE2A6B5}" dt="2019-05-13T00:40:42.966" v="1137" actId="1076"/>
          <ac:picMkLst>
            <pc:docMk/>
            <pc:sldMk cId="532148294" sldId="1137"/>
            <ac:picMk id="4098" creationId="{4A4C9E8D-E079-4686-BB45-8BA7C9AA7547}"/>
          </ac:picMkLst>
        </pc:picChg>
      </pc:sldChg>
      <pc:sldChg chg="addSp delSp modSp add">
        <pc:chgData name="Martin Loosemore" userId="395c2865-bd98-4e2d-a98b-bb46a1ffc911" providerId="ADAL" clId="{30929E69-970C-4A9B-B963-00092CE2A6B5}" dt="2019-05-13T01:22:34.250" v="2753" actId="14100"/>
        <pc:sldMkLst>
          <pc:docMk/>
          <pc:sldMk cId="1602466155" sldId="1138"/>
        </pc:sldMkLst>
        <pc:spChg chg="mod">
          <ac:chgData name="Martin Loosemore" userId="395c2865-bd98-4e2d-a98b-bb46a1ffc911" providerId="ADAL" clId="{30929E69-970C-4A9B-B963-00092CE2A6B5}" dt="2019-05-13T01:10:04.782" v="2645" actId="20577"/>
          <ac:spMkLst>
            <pc:docMk/>
            <pc:sldMk cId="1602466155" sldId="1138"/>
            <ac:spMk id="3" creationId="{A3FD7593-AFA1-4478-A871-856AEBB6C370}"/>
          </ac:spMkLst>
        </pc:spChg>
        <pc:picChg chg="del mod">
          <ac:chgData name="Martin Loosemore" userId="395c2865-bd98-4e2d-a98b-bb46a1ffc911" providerId="ADAL" clId="{30929E69-970C-4A9B-B963-00092CE2A6B5}" dt="2019-05-13T01:10:46.837" v="2646" actId="478"/>
          <ac:picMkLst>
            <pc:docMk/>
            <pc:sldMk cId="1602466155" sldId="1138"/>
            <ac:picMk id="4098" creationId="{4A4C9E8D-E079-4686-BB45-8BA7C9AA7547}"/>
          </ac:picMkLst>
        </pc:picChg>
        <pc:picChg chg="add del mod">
          <ac:chgData name="Martin Loosemore" userId="395c2865-bd98-4e2d-a98b-bb46a1ffc911" providerId="ADAL" clId="{30929E69-970C-4A9B-B963-00092CE2A6B5}" dt="2019-05-13T01:22:22.188" v="2749" actId="478"/>
          <ac:picMkLst>
            <pc:docMk/>
            <pc:sldMk cId="1602466155" sldId="1138"/>
            <ac:picMk id="6146" creationId="{C7292BFA-E9C5-4D69-A346-2715F56C702F}"/>
          </ac:picMkLst>
        </pc:picChg>
        <pc:picChg chg="add mod">
          <ac:chgData name="Martin Loosemore" userId="395c2865-bd98-4e2d-a98b-bb46a1ffc911" providerId="ADAL" clId="{30929E69-970C-4A9B-B963-00092CE2A6B5}" dt="2019-05-13T01:22:34.250" v="2753" actId="14100"/>
          <ac:picMkLst>
            <pc:docMk/>
            <pc:sldMk cId="1602466155" sldId="1138"/>
            <ac:picMk id="6148" creationId="{BE906256-CA3E-4B17-A557-00BB6BB24AD2}"/>
          </ac:picMkLst>
        </pc:picChg>
      </pc:sldChg>
      <pc:sldChg chg="addSp delSp modSp add">
        <pc:chgData name="Martin Loosemore" userId="395c2865-bd98-4e2d-a98b-bb46a1ffc911" providerId="ADAL" clId="{30929E69-970C-4A9B-B963-00092CE2A6B5}" dt="2019-05-13T01:24:14.079" v="2774" actId="6549"/>
        <pc:sldMkLst>
          <pc:docMk/>
          <pc:sldMk cId="395039820" sldId="1139"/>
        </pc:sldMkLst>
        <pc:spChg chg="mod">
          <ac:chgData name="Martin Loosemore" userId="395c2865-bd98-4e2d-a98b-bb46a1ffc911" providerId="ADAL" clId="{30929E69-970C-4A9B-B963-00092CE2A6B5}" dt="2019-05-13T01:24:14.079" v="2774" actId="6549"/>
          <ac:spMkLst>
            <pc:docMk/>
            <pc:sldMk cId="395039820" sldId="1139"/>
            <ac:spMk id="3" creationId="{A3FD7593-AFA1-4478-A871-856AEBB6C370}"/>
          </ac:spMkLst>
        </pc:spChg>
        <pc:picChg chg="add del">
          <ac:chgData name="Martin Loosemore" userId="395c2865-bd98-4e2d-a98b-bb46a1ffc911" providerId="ADAL" clId="{30929E69-970C-4A9B-B963-00092CE2A6B5}" dt="2019-05-13T01:22:40.014" v="2754" actId="478"/>
          <ac:picMkLst>
            <pc:docMk/>
            <pc:sldMk cId="395039820" sldId="1139"/>
            <ac:picMk id="7" creationId="{3BFCEAF1-D510-434D-9887-F0D6C004B78C}"/>
          </ac:picMkLst>
        </pc:picChg>
        <pc:picChg chg="add">
          <ac:chgData name="Martin Loosemore" userId="395c2865-bd98-4e2d-a98b-bb46a1ffc911" providerId="ADAL" clId="{30929E69-970C-4A9B-B963-00092CE2A6B5}" dt="2019-05-13T01:22:41.325" v="2755"/>
          <ac:picMkLst>
            <pc:docMk/>
            <pc:sldMk cId="395039820" sldId="1139"/>
            <ac:picMk id="8" creationId="{E4A4ACDE-0EF8-439C-B12D-ACAF95640A17}"/>
          </ac:picMkLst>
        </pc:picChg>
        <pc:picChg chg="del">
          <ac:chgData name="Martin Loosemore" userId="395c2865-bd98-4e2d-a98b-bb46a1ffc911" providerId="ADAL" clId="{30929E69-970C-4A9B-B963-00092CE2A6B5}" dt="2019-05-13T01:11:14.242" v="2650" actId="478"/>
          <ac:picMkLst>
            <pc:docMk/>
            <pc:sldMk cId="395039820" sldId="1139"/>
            <ac:picMk id="4098" creationId="{4A4C9E8D-E079-4686-BB45-8BA7C9AA7547}"/>
          </ac:picMkLst>
        </pc:picChg>
      </pc:sldChg>
      <pc:sldChg chg="addSp delSp modSp add ord">
        <pc:chgData name="Martin Loosemore" userId="395c2865-bd98-4e2d-a98b-bb46a1ffc911" providerId="ADAL" clId="{30929E69-970C-4A9B-B963-00092CE2A6B5}" dt="2019-05-13T01:30:37.752" v="2874" actId="20577"/>
        <pc:sldMkLst>
          <pc:docMk/>
          <pc:sldMk cId="574057173" sldId="1141"/>
        </pc:sldMkLst>
        <pc:spChg chg="mod">
          <ac:chgData name="Martin Loosemore" userId="395c2865-bd98-4e2d-a98b-bb46a1ffc911" providerId="ADAL" clId="{30929E69-970C-4A9B-B963-00092CE2A6B5}" dt="2019-05-13T01:30:37.752" v="2874" actId="20577"/>
          <ac:spMkLst>
            <pc:docMk/>
            <pc:sldMk cId="574057173" sldId="1141"/>
            <ac:spMk id="3" creationId="{A3FD7593-AFA1-4478-A871-856AEBB6C370}"/>
          </ac:spMkLst>
        </pc:spChg>
        <pc:picChg chg="del">
          <ac:chgData name="Martin Loosemore" userId="395c2865-bd98-4e2d-a98b-bb46a1ffc911" providerId="ADAL" clId="{30929E69-970C-4A9B-B963-00092CE2A6B5}" dt="2019-05-13T01:27:24.338" v="2804" actId="478"/>
          <ac:picMkLst>
            <pc:docMk/>
            <pc:sldMk cId="574057173" sldId="1141"/>
            <ac:picMk id="7" creationId="{3BFCEAF1-D510-434D-9887-F0D6C004B78C}"/>
          </ac:picMkLst>
        </pc:picChg>
        <pc:picChg chg="add mod">
          <ac:chgData name="Martin Loosemore" userId="395c2865-bd98-4e2d-a98b-bb46a1ffc911" providerId="ADAL" clId="{30929E69-970C-4A9B-B963-00092CE2A6B5}" dt="2019-05-13T01:29:09.795" v="2837" actId="1076"/>
          <ac:picMkLst>
            <pc:docMk/>
            <pc:sldMk cId="574057173" sldId="1141"/>
            <ac:picMk id="8" creationId="{D31169D4-4153-4FE6-B50C-F42779713097}"/>
          </ac:picMkLst>
        </pc:picChg>
        <pc:picChg chg="add del mod">
          <ac:chgData name="Martin Loosemore" userId="395c2865-bd98-4e2d-a98b-bb46a1ffc911" providerId="ADAL" clId="{30929E69-970C-4A9B-B963-00092CE2A6B5}" dt="2019-05-13T01:27:40.388" v="2808" actId="478"/>
          <ac:picMkLst>
            <pc:docMk/>
            <pc:sldMk cId="574057173" sldId="1141"/>
            <ac:picMk id="8194" creationId="{A1943656-22ED-4BA2-ACCB-D102BE834531}"/>
          </ac:picMkLst>
        </pc:picChg>
      </pc:sldChg>
      <pc:sldChg chg="addSp delSp modSp add">
        <pc:chgData name="Martin Loosemore" userId="395c2865-bd98-4e2d-a98b-bb46a1ffc911" providerId="ADAL" clId="{30929E69-970C-4A9B-B963-00092CE2A6B5}" dt="2019-05-13T01:46:28.005" v="3143"/>
        <pc:sldMkLst>
          <pc:docMk/>
          <pc:sldMk cId="36866767" sldId="1143"/>
        </pc:sldMkLst>
        <pc:picChg chg="add">
          <ac:chgData name="Martin Loosemore" userId="395c2865-bd98-4e2d-a98b-bb46a1ffc911" providerId="ADAL" clId="{30929E69-970C-4A9B-B963-00092CE2A6B5}" dt="2019-05-13T01:46:28.005" v="3143"/>
          <ac:picMkLst>
            <pc:docMk/>
            <pc:sldMk cId="36866767" sldId="1143"/>
            <ac:picMk id="7" creationId="{E5F55A33-7462-4835-93B8-1BDF788FD02B}"/>
          </ac:picMkLst>
        </pc:picChg>
        <pc:picChg chg="del mod">
          <ac:chgData name="Martin Loosemore" userId="395c2865-bd98-4e2d-a98b-bb46a1ffc911" providerId="ADAL" clId="{30929E69-970C-4A9B-B963-00092CE2A6B5}" dt="2019-05-13T01:46:22.703" v="3142" actId="478"/>
          <ac:picMkLst>
            <pc:docMk/>
            <pc:sldMk cId="36866767" sldId="1143"/>
            <ac:picMk id="9218" creationId="{22A2F608-028C-4EBC-800E-F448EBBD6496}"/>
          </ac:picMkLst>
        </pc:picChg>
      </pc:sldChg>
    </pc:docChg>
  </pc:docChgLst>
  <pc:docChgLst>
    <pc:chgData name="Martin Loosemore" userId="395c2865-bd98-4e2d-a98b-bb46a1ffc911" providerId="ADAL" clId="{6E104166-5E75-4197-8511-7450B1DFFCC5}"/>
    <pc:docChg chg="undo custSel addSld delSld modSld">
      <pc:chgData name="Martin Loosemore" userId="395c2865-bd98-4e2d-a98b-bb46a1ffc911" providerId="ADAL" clId="{6E104166-5E75-4197-8511-7450B1DFFCC5}" dt="2019-05-13T04:41:58.755" v="577" actId="1076"/>
      <pc:docMkLst>
        <pc:docMk/>
      </pc:docMkLst>
      <pc:sldChg chg="delSp modSp">
        <pc:chgData name="Martin Loosemore" userId="395c2865-bd98-4e2d-a98b-bb46a1ffc911" providerId="ADAL" clId="{6E104166-5E75-4197-8511-7450B1DFFCC5}" dt="2019-05-13T03:31:02.846" v="363" actId="6549"/>
        <pc:sldMkLst>
          <pc:docMk/>
          <pc:sldMk cId="351000090" sldId="1127"/>
        </pc:sldMkLst>
        <pc:spChg chg="del mod">
          <ac:chgData name="Martin Loosemore" userId="395c2865-bd98-4e2d-a98b-bb46a1ffc911" providerId="ADAL" clId="{6E104166-5E75-4197-8511-7450B1DFFCC5}" dt="2019-05-13T02:07:00.503" v="85"/>
          <ac:spMkLst>
            <pc:docMk/>
            <pc:sldMk cId="351000090" sldId="1127"/>
            <ac:spMk id="6" creationId="{3702547F-2E99-407A-831B-10EF07E83CEC}"/>
          </ac:spMkLst>
        </pc:spChg>
        <pc:spChg chg="mod">
          <ac:chgData name="Martin Loosemore" userId="395c2865-bd98-4e2d-a98b-bb46a1ffc911" providerId="ADAL" clId="{6E104166-5E75-4197-8511-7450B1DFFCC5}" dt="2019-05-13T03:31:02.846" v="363" actId="6549"/>
          <ac:spMkLst>
            <pc:docMk/>
            <pc:sldMk cId="351000090" sldId="1127"/>
            <ac:spMk id="11" creationId="{56EF1931-CAE0-482B-84B0-75325B660AB7}"/>
          </ac:spMkLst>
        </pc:spChg>
      </pc:sldChg>
      <pc:sldChg chg="modSp">
        <pc:chgData name="Martin Loosemore" userId="395c2865-bd98-4e2d-a98b-bb46a1ffc911" providerId="ADAL" clId="{6E104166-5E75-4197-8511-7450B1DFFCC5}" dt="2019-05-13T04:41:58.755" v="577" actId="1076"/>
        <pc:sldMkLst>
          <pc:docMk/>
          <pc:sldMk cId="532148294" sldId="1137"/>
        </pc:sldMkLst>
        <pc:spChg chg="mod">
          <ac:chgData name="Martin Loosemore" userId="395c2865-bd98-4e2d-a98b-bb46a1ffc911" providerId="ADAL" clId="{6E104166-5E75-4197-8511-7450B1DFFCC5}" dt="2019-05-13T04:41:58.755" v="577" actId="1076"/>
          <ac:spMkLst>
            <pc:docMk/>
            <pc:sldMk cId="532148294" sldId="1137"/>
            <ac:spMk id="3" creationId="{A3FD7593-AFA1-4478-A871-856AEBB6C370}"/>
          </ac:spMkLst>
        </pc:spChg>
        <pc:spChg chg="mod">
          <ac:chgData name="Martin Loosemore" userId="395c2865-bd98-4e2d-a98b-bb46a1ffc911" providerId="ADAL" clId="{6E104166-5E75-4197-8511-7450B1DFFCC5}" dt="2019-05-13T04:41:43.461" v="575" actId="14100"/>
          <ac:spMkLst>
            <pc:docMk/>
            <pc:sldMk cId="532148294" sldId="1137"/>
            <ac:spMk id="6" creationId="{4E5E91AC-BDF8-4C78-BD14-9B86B3BB47A3}"/>
          </ac:spMkLst>
        </pc:spChg>
        <pc:picChg chg="mod">
          <ac:chgData name="Martin Loosemore" userId="395c2865-bd98-4e2d-a98b-bb46a1ffc911" providerId="ADAL" clId="{6E104166-5E75-4197-8511-7450B1DFFCC5}" dt="2019-05-13T04:41:50.293" v="576" actId="1076"/>
          <ac:picMkLst>
            <pc:docMk/>
            <pc:sldMk cId="532148294" sldId="1137"/>
            <ac:picMk id="4098" creationId="{4A4C9E8D-E079-4686-BB45-8BA7C9AA7547}"/>
          </ac:picMkLst>
        </pc:picChg>
      </pc:sldChg>
      <pc:sldChg chg="modSp">
        <pc:chgData name="Martin Loosemore" userId="395c2865-bd98-4e2d-a98b-bb46a1ffc911" providerId="ADAL" clId="{6E104166-5E75-4197-8511-7450B1DFFCC5}" dt="2019-05-13T03:22:02.892" v="177" actId="14100"/>
        <pc:sldMkLst>
          <pc:docMk/>
          <pc:sldMk cId="1602466155" sldId="1138"/>
        </pc:sldMkLst>
        <pc:spChg chg="mod">
          <ac:chgData name="Martin Loosemore" userId="395c2865-bd98-4e2d-a98b-bb46a1ffc911" providerId="ADAL" clId="{6E104166-5E75-4197-8511-7450B1DFFCC5}" dt="2019-05-13T03:21:03.382" v="175" actId="1076"/>
          <ac:spMkLst>
            <pc:docMk/>
            <pc:sldMk cId="1602466155" sldId="1138"/>
            <ac:spMk id="3" creationId="{A3FD7593-AFA1-4478-A871-856AEBB6C370}"/>
          </ac:spMkLst>
        </pc:spChg>
        <pc:spChg chg="mod">
          <ac:chgData name="Martin Loosemore" userId="395c2865-bd98-4e2d-a98b-bb46a1ffc911" providerId="ADAL" clId="{6E104166-5E75-4197-8511-7450B1DFFCC5}" dt="2019-05-13T03:22:02.892" v="177" actId="14100"/>
          <ac:spMkLst>
            <pc:docMk/>
            <pc:sldMk cId="1602466155" sldId="1138"/>
            <ac:spMk id="6" creationId="{4E5E91AC-BDF8-4C78-BD14-9B86B3BB47A3}"/>
          </ac:spMkLst>
        </pc:spChg>
      </pc:sldChg>
      <pc:sldChg chg="modSp">
        <pc:chgData name="Martin Loosemore" userId="395c2865-bd98-4e2d-a98b-bb46a1ffc911" providerId="ADAL" clId="{6E104166-5E75-4197-8511-7450B1DFFCC5}" dt="2019-05-13T03:23:54.175" v="264" actId="20577"/>
        <pc:sldMkLst>
          <pc:docMk/>
          <pc:sldMk cId="395039820" sldId="1139"/>
        </pc:sldMkLst>
        <pc:spChg chg="mod">
          <ac:chgData name="Martin Loosemore" userId="395c2865-bd98-4e2d-a98b-bb46a1ffc911" providerId="ADAL" clId="{6E104166-5E75-4197-8511-7450B1DFFCC5}" dt="2019-05-13T03:23:54.175" v="264" actId="20577"/>
          <ac:spMkLst>
            <pc:docMk/>
            <pc:sldMk cId="395039820" sldId="1139"/>
            <ac:spMk id="3" creationId="{A3FD7593-AFA1-4478-A871-856AEBB6C370}"/>
          </ac:spMkLst>
        </pc:spChg>
      </pc:sldChg>
      <pc:sldChg chg="modSp">
        <pc:chgData name="Martin Loosemore" userId="395c2865-bd98-4e2d-a98b-bb46a1ffc911" providerId="ADAL" clId="{6E104166-5E75-4197-8511-7450B1DFFCC5}" dt="2019-05-13T03:26:33.384" v="288" actId="20577"/>
        <pc:sldMkLst>
          <pc:docMk/>
          <pc:sldMk cId="574057173" sldId="1141"/>
        </pc:sldMkLst>
        <pc:spChg chg="mod">
          <ac:chgData name="Martin Loosemore" userId="395c2865-bd98-4e2d-a98b-bb46a1ffc911" providerId="ADAL" clId="{6E104166-5E75-4197-8511-7450B1DFFCC5}" dt="2019-05-13T03:26:33.384" v="288" actId="20577"/>
          <ac:spMkLst>
            <pc:docMk/>
            <pc:sldMk cId="574057173" sldId="1141"/>
            <ac:spMk id="3" creationId="{A3FD7593-AFA1-4478-A871-856AEBB6C370}"/>
          </ac:spMkLst>
        </pc:spChg>
      </pc:sldChg>
      <pc:sldChg chg="modSp">
        <pc:chgData name="Martin Loosemore" userId="395c2865-bd98-4e2d-a98b-bb46a1ffc911" providerId="ADAL" clId="{6E104166-5E75-4197-8511-7450B1DFFCC5}" dt="2019-05-13T03:27:29.769" v="320" actId="6549"/>
        <pc:sldMkLst>
          <pc:docMk/>
          <pc:sldMk cId="36866767" sldId="1143"/>
        </pc:sldMkLst>
        <pc:spChg chg="mod">
          <ac:chgData name="Martin Loosemore" userId="395c2865-bd98-4e2d-a98b-bb46a1ffc911" providerId="ADAL" clId="{6E104166-5E75-4197-8511-7450B1DFFCC5}" dt="2019-05-13T03:27:29.769" v="320" actId="6549"/>
          <ac:spMkLst>
            <pc:docMk/>
            <pc:sldMk cId="36866767" sldId="1143"/>
            <ac:spMk id="3" creationId="{A3FD7593-AFA1-4478-A871-856AEBB6C370}"/>
          </ac:spMkLst>
        </pc:spChg>
      </pc:sldChg>
      <pc:sldChg chg="addSp delSp modSp add">
        <pc:chgData name="Martin Loosemore" userId="395c2865-bd98-4e2d-a98b-bb46a1ffc911" providerId="ADAL" clId="{6E104166-5E75-4197-8511-7450B1DFFCC5}" dt="2019-05-13T02:04:00.758" v="82" actId="20577"/>
        <pc:sldMkLst>
          <pc:docMk/>
          <pc:sldMk cId="857556816" sldId="1145"/>
        </pc:sldMkLst>
        <pc:spChg chg="add del mod">
          <ac:chgData name="Martin Loosemore" userId="395c2865-bd98-4e2d-a98b-bb46a1ffc911" providerId="ADAL" clId="{6E104166-5E75-4197-8511-7450B1DFFCC5}" dt="2019-05-13T01:56:53.638" v="22"/>
          <ac:spMkLst>
            <pc:docMk/>
            <pc:sldMk cId="857556816" sldId="1145"/>
            <ac:spMk id="2" creationId="{490542BE-30BA-40F9-9555-5F8713FBA893}"/>
          </ac:spMkLst>
        </pc:spChg>
        <pc:spChg chg="mod">
          <ac:chgData name="Martin Loosemore" userId="395c2865-bd98-4e2d-a98b-bb46a1ffc911" providerId="ADAL" clId="{6E104166-5E75-4197-8511-7450B1DFFCC5}" dt="2019-05-13T02:04:00.758" v="82" actId="20577"/>
          <ac:spMkLst>
            <pc:docMk/>
            <pc:sldMk cId="857556816" sldId="1145"/>
            <ac:spMk id="11" creationId="{56EF1931-CAE0-482B-84B0-75325B660AB7}"/>
          </ac:spMkLst>
        </pc:spChg>
        <pc:picChg chg="del">
          <ac:chgData name="Martin Loosemore" userId="395c2865-bd98-4e2d-a98b-bb46a1ffc911" providerId="ADAL" clId="{6E104166-5E75-4197-8511-7450B1DFFCC5}" dt="2019-05-13T01:55:28.451" v="2" actId="478"/>
          <ac:picMkLst>
            <pc:docMk/>
            <pc:sldMk cId="857556816" sldId="1145"/>
            <ac:picMk id="1026" creationId="{C80861D1-22C2-4BC1-A89B-FE1BA23B7B1E}"/>
          </ac:picMkLst>
        </pc:picChg>
      </pc:sldChg>
    </pc:docChg>
  </pc:docChgLst>
  <pc:docChgLst>
    <pc:chgData name="Martin Loosemore" userId="395c2865-bd98-4e2d-a98b-bb46a1ffc911" providerId="ADAL" clId="{0819BB0B-2A8A-4D00-80B2-8EEB6F6C707B}"/>
    <pc:docChg chg="modSld">
      <pc:chgData name="Martin Loosemore" userId="395c2865-bd98-4e2d-a98b-bb46a1ffc911" providerId="ADAL" clId="{0819BB0B-2A8A-4D00-80B2-8EEB6F6C707B}" dt="2019-07-08T23:57:54.322" v="107" actId="20577"/>
      <pc:docMkLst>
        <pc:docMk/>
      </pc:docMkLst>
      <pc:sldChg chg="modSp">
        <pc:chgData name="Martin Loosemore" userId="395c2865-bd98-4e2d-a98b-bb46a1ffc911" providerId="ADAL" clId="{0819BB0B-2A8A-4D00-80B2-8EEB6F6C707B}" dt="2019-07-08T23:57:54.322" v="107" actId="20577"/>
        <pc:sldMkLst>
          <pc:docMk/>
          <pc:sldMk cId="441512407" sldId="1125"/>
        </pc:sldMkLst>
        <pc:spChg chg="mod">
          <ac:chgData name="Martin Loosemore" userId="395c2865-bd98-4e2d-a98b-bb46a1ffc911" providerId="ADAL" clId="{0819BB0B-2A8A-4D00-80B2-8EEB6F6C707B}" dt="2019-07-08T23:57:54.322" v="107" actId="20577"/>
          <ac:spMkLst>
            <pc:docMk/>
            <pc:sldMk cId="441512407" sldId="1125"/>
            <ac:spMk id="3" creationId="{A3FD7593-AFA1-4478-A871-856AEBB6C370}"/>
          </ac:spMkLst>
        </pc:spChg>
      </pc:sldChg>
      <pc:sldChg chg="modSp">
        <pc:chgData name="Martin Loosemore" userId="395c2865-bd98-4e2d-a98b-bb46a1ffc911" providerId="ADAL" clId="{0819BB0B-2A8A-4D00-80B2-8EEB6F6C707B}" dt="2019-07-08T23:51:54.928" v="72" actId="20577"/>
        <pc:sldMkLst>
          <pc:docMk/>
          <pc:sldMk cId="351000090" sldId="1127"/>
        </pc:sldMkLst>
        <pc:spChg chg="mod">
          <ac:chgData name="Martin Loosemore" userId="395c2865-bd98-4e2d-a98b-bb46a1ffc911" providerId="ADAL" clId="{0819BB0B-2A8A-4D00-80B2-8EEB6F6C707B}" dt="2019-07-08T23:51:54.928" v="72" actId="20577"/>
          <ac:spMkLst>
            <pc:docMk/>
            <pc:sldMk cId="351000090" sldId="1127"/>
            <ac:spMk id="11" creationId="{56EF1931-CAE0-482B-84B0-75325B660AB7}"/>
          </ac:spMkLst>
        </pc:spChg>
      </pc:sldChg>
      <pc:sldChg chg="modSp">
        <pc:chgData name="Martin Loosemore" userId="395c2865-bd98-4e2d-a98b-bb46a1ffc911" providerId="ADAL" clId="{0819BB0B-2A8A-4D00-80B2-8EEB6F6C707B}" dt="2019-07-08T23:51:06.719" v="70" actId="20577"/>
        <pc:sldMkLst>
          <pc:docMk/>
          <pc:sldMk cId="2506403464" sldId="1135"/>
        </pc:sldMkLst>
        <pc:spChg chg="mod">
          <ac:chgData name="Martin Loosemore" userId="395c2865-bd98-4e2d-a98b-bb46a1ffc911" providerId="ADAL" clId="{0819BB0B-2A8A-4D00-80B2-8EEB6F6C707B}" dt="2019-07-08T23:51:06.719" v="70" actId="20577"/>
          <ac:spMkLst>
            <pc:docMk/>
            <pc:sldMk cId="2506403464" sldId="1135"/>
            <ac:spMk id="11" creationId="{4CA394DA-AB14-45ED-919F-239CAB1E108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55395" cy="495935"/>
          </a:xfrm>
          <a:prstGeom prst="rect">
            <a:avLst/>
          </a:prstGeom>
        </p:spPr>
        <p:txBody>
          <a:bodyPr vert="horz" lIns="91156" tIns="45577" rIns="91156" bIns="45577" rtlCol="0"/>
          <a:lstStyle>
            <a:lvl1pPr algn="l">
              <a:defRPr sz="1200"/>
            </a:lvl1pPr>
          </a:lstStyle>
          <a:p>
            <a:endParaRPr lang="id-ID"/>
          </a:p>
        </p:txBody>
      </p:sp>
      <p:sp>
        <p:nvSpPr>
          <p:cNvPr id="3" name="Date Placeholder 2"/>
          <p:cNvSpPr>
            <a:spLocks noGrp="1"/>
          </p:cNvSpPr>
          <p:nvPr>
            <p:ph type="dt" sz="quarter" idx="1"/>
          </p:nvPr>
        </p:nvSpPr>
        <p:spPr>
          <a:xfrm>
            <a:off x="3862934" y="1"/>
            <a:ext cx="2955395" cy="495935"/>
          </a:xfrm>
          <a:prstGeom prst="rect">
            <a:avLst/>
          </a:prstGeom>
        </p:spPr>
        <p:txBody>
          <a:bodyPr vert="horz" lIns="91156" tIns="45577" rIns="91156" bIns="45577" rtlCol="0"/>
          <a:lstStyle>
            <a:lvl1pPr algn="r">
              <a:defRPr sz="1200"/>
            </a:lvl1pPr>
          </a:lstStyle>
          <a:p>
            <a:fld id="{355E5BBA-AB12-E647-BA84-B3CF8B104FB3}" type="datetime1">
              <a:t>6/25/2021</a:t>
            </a:fld>
            <a:endParaRPr lang="id-ID"/>
          </a:p>
        </p:txBody>
      </p:sp>
      <p:sp>
        <p:nvSpPr>
          <p:cNvPr id="4" name="Footer Placeholder 3"/>
          <p:cNvSpPr>
            <a:spLocks noGrp="1"/>
          </p:cNvSpPr>
          <p:nvPr>
            <p:ph type="ftr" sz="quarter" idx="2"/>
          </p:nvPr>
        </p:nvSpPr>
        <p:spPr>
          <a:xfrm>
            <a:off x="2" y="9421177"/>
            <a:ext cx="2955395" cy="495935"/>
          </a:xfrm>
          <a:prstGeom prst="rect">
            <a:avLst/>
          </a:prstGeom>
        </p:spPr>
        <p:txBody>
          <a:bodyPr vert="horz" lIns="91156" tIns="45577" rIns="91156" bIns="45577" rtlCol="0" anchor="b"/>
          <a:lstStyle>
            <a:lvl1pPr algn="l">
              <a:defRPr sz="1200"/>
            </a:lvl1pPr>
          </a:lstStyle>
          <a:p>
            <a:endParaRPr lang="id-ID"/>
          </a:p>
        </p:txBody>
      </p:sp>
      <p:sp>
        <p:nvSpPr>
          <p:cNvPr id="5" name="Slide Number Placeholder 4"/>
          <p:cNvSpPr>
            <a:spLocks noGrp="1"/>
          </p:cNvSpPr>
          <p:nvPr>
            <p:ph type="sldNum" sz="quarter" idx="3"/>
          </p:nvPr>
        </p:nvSpPr>
        <p:spPr>
          <a:xfrm>
            <a:off x="3862934" y="9421177"/>
            <a:ext cx="2955395" cy="495935"/>
          </a:xfrm>
          <a:prstGeom prst="rect">
            <a:avLst/>
          </a:prstGeom>
        </p:spPr>
        <p:txBody>
          <a:bodyPr vert="horz" lIns="91156" tIns="45577" rIns="91156" bIns="45577" rtlCol="0" anchor="b"/>
          <a:lstStyle>
            <a:lvl1pPr algn="r">
              <a:defRPr sz="1200"/>
            </a:lvl1pPr>
          </a:lstStyle>
          <a:p>
            <a:fld id="{222A70EA-11F0-FE49-9200-B4C8053457E9}" type="slidenum">
              <a:t>‹#›</a:t>
            </a:fld>
            <a:endParaRPr lang="id-ID"/>
          </a:p>
        </p:txBody>
      </p:sp>
    </p:spTree>
    <p:extLst>
      <p:ext uri="{BB962C8B-B14F-4D97-AF65-F5344CB8AC3E}">
        <p14:creationId xmlns:p14="http://schemas.microsoft.com/office/powerpoint/2010/main" val="4128359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5291" cy="495935"/>
          </a:xfrm>
          <a:prstGeom prst="rect">
            <a:avLst/>
          </a:prstGeom>
        </p:spPr>
        <p:txBody>
          <a:bodyPr vert="horz" lIns="95640" tIns="47819" rIns="95640" bIns="47819"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863032" y="1"/>
            <a:ext cx="2955291" cy="495935"/>
          </a:xfrm>
          <a:prstGeom prst="rect">
            <a:avLst/>
          </a:prstGeom>
        </p:spPr>
        <p:txBody>
          <a:bodyPr vert="horz" lIns="95640" tIns="47819" rIns="95640" bIns="47819" rtlCol="0"/>
          <a:lstStyle>
            <a:lvl1pPr algn="r" fontAlgn="auto">
              <a:spcBef>
                <a:spcPts val="0"/>
              </a:spcBef>
              <a:spcAft>
                <a:spcPts val="0"/>
              </a:spcAft>
              <a:defRPr sz="1300">
                <a:latin typeface="+mn-lt"/>
              </a:defRPr>
            </a:lvl1pPr>
          </a:lstStyle>
          <a:p>
            <a:pPr>
              <a:defRPr/>
            </a:pPr>
            <a:fld id="{ED509EFE-5448-BD46-B21E-8537283E306B}" type="datetime1">
              <a:t>6/25/2021</a:t>
            </a:fld>
            <a:endParaRPr lang="en-US"/>
          </a:p>
        </p:txBody>
      </p:sp>
      <p:sp>
        <p:nvSpPr>
          <p:cNvPr id="4" name="Slide Image Placeholder 3"/>
          <p:cNvSpPr>
            <a:spLocks noGrp="1" noRot="1" noChangeAspect="1"/>
          </p:cNvSpPr>
          <p:nvPr>
            <p:ph type="sldImg" idx="2"/>
          </p:nvPr>
        </p:nvSpPr>
        <p:spPr>
          <a:xfrm>
            <a:off x="931863" y="744538"/>
            <a:ext cx="4956175" cy="3717925"/>
          </a:xfrm>
          <a:prstGeom prst="rect">
            <a:avLst/>
          </a:prstGeom>
          <a:noFill/>
          <a:ln w="12700">
            <a:solidFill>
              <a:prstClr val="black"/>
            </a:solidFill>
          </a:ln>
        </p:spPr>
        <p:txBody>
          <a:bodyPr vert="horz" lIns="95640" tIns="47819" rIns="95640" bIns="47819" rtlCol="0" anchor="ctr"/>
          <a:lstStyle/>
          <a:p>
            <a:pPr lvl="0"/>
            <a:endParaRPr lang="en-US" noProof="0"/>
          </a:p>
        </p:txBody>
      </p:sp>
      <p:sp>
        <p:nvSpPr>
          <p:cNvPr id="5" name="Notes Placeholder 4"/>
          <p:cNvSpPr>
            <a:spLocks noGrp="1"/>
          </p:cNvSpPr>
          <p:nvPr>
            <p:ph type="body" sz="quarter" idx="3"/>
          </p:nvPr>
        </p:nvSpPr>
        <p:spPr>
          <a:xfrm>
            <a:off x="681990" y="4711382"/>
            <a:ext cx="5455920" cy="4463415"/>
          </a:xfrm>
          <a:prstGeom prst="rect">
            <a:avLst/>
          </a:prstGeom>
        </p:spPr>
        <p:txBody>
          <a:bodyPr vert="horz" lIns="95640" tIns="47819" rIns="95640" bIns="4781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1044"/>
            <a:ext cx="2955291" cy="495935"/>
          </a:xfrm>
          <a:prstGeom prst="rect">
            <a:avLst/>
          </a:prstGeom>
        </p:spPr>
        <p:txBody>
          <a:bodyPr vert="horz" lIns="95640" tIns="47819" rIns="95640" bIns="47819"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863032" y="9421044"/>
            <a:ext cx="2955291" cy="495935"/>
          </a:xfrm>
          <a:prstGeom prst="rect">
            <a:avLst/>
          </a:prstGeom>
        </p:spPr>
        <p:txBody>
          <a:bodyPr vert="horz" lIns="95640" tIns="47819" rIns="95640" bIns="47819" rtlCol="0" anchor="b"/>
          <a:lstStyle>
            <a:lvl1pPr algn="r" fontAlgn="auto">
              <a:spcBef>
                <a:spcPts val="0"/>
              </a:spcBef>
              <a:spcAft>
                <a:spcPts val="0"/>
              </a:spcAft>
              <a:defRPr sz="1300">
                <a:latin typeface="+mn-lt"/>
              </a:defRPr>
            </a:lvl1pPr>
          </a:lstStyle>
          <a:p>
            <a:pPr>
              <a:defRPr/>
            </a:pPr>
            <a:fld id="{CED23D58-D6CF-40C5-BCED-EBCD1C9F0AD0}" type="slidenum">
              <a:rPr lang="en-US"/>
              <a:pPr>
                <a:defRPr/>
              </a:pPr>
              <a:t>‹#›</a:t>
            </a:fld>
            <a:endParaRPr lang="en-US"/>
          </a:p>
        </p:txBody>
      </p:sp>
    </p:spTree>
    <p:extLst>
      <p:ext uri="{BB962C8B-B14F-4D97-AF65-F5344CB8AC3E}">
        <p14:creationId xmlns:p14="http://schemas.microsoft.com/office/powerpoint/2010/main" val="37949873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Literature</a:t>
            </a:r>
          </a:p>
          <a:p>
            <a:endParaRPr lang="en-US" baseline="0"/>
          </a:p>
          <a:p>
            <a:r>
              <a:rPr lang="en-GB"/>
              <a:t>Just make sure the fonts are all the same and it looks good and I suggest delete slide 3 and replace it with your slide 10 and call it conceptual model (not possible results) and also insert your propositions where you have possible results in the diagram</a:t>
            </a:r>
            <a:endParaRPr lang="en-GB" baseline="0"/>
          </a:p>
        </p:txBody>
      </p:sp>
      <p:sp>
        <p:nvSpPr>
          <p:cNvPr id="4" name="Slide Number Placeholder 3"/>
          <p:cNvSpPr>
            <a:spLocks noGrp="1"/>
          </p:cNvSpPr>
          <p:nvPr>
            <p:ph type="sldNum" sz="quarter" idx="10"/>
          </p:nvPr>
        </p:nvSpPr>
        <p:spPr/>
        <p:txBody>
          <a:bodyPr/>
          <a:lstStyle/>
          <a:p>
            <a:pPr>
              <a:defRPr/>
            </a:pPr>
            <a:fld id="{CED23D58-D6CF-40C5-BCED-EBCD1C9F0AD0}" type="slidenum">
              <a:rPr lang="en-US"/>
              <a:pPr>
                <a:defRPr/>
              </a:pPr>
              <a:t>1</a:t>
            </a:fld>
            <a:endParaRPr lang="en-US"/>
          </a:p>
        </p:txBody>
      </p:sp>
    </p:spTree>
    <p:extLst>
      <p:ext uri="{BB962C8B-B14F-4D97-AF65-F5344CB8AC3E}">
        <p14:creationId xmlns:p14="http://schemas.microsoft.com/office/powerpoint/2010/main" val="3985099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2" descr="X:\Brand Guidelines\2010 Branding - Never Stand Still\Templates\Powerpoint\Faculty Templates\BE banner.jpg"/>
          <p:cNvPicPr>
            <a:picLocks noChangeAspect="1" noChangeArrowheads="1"/>
          </p:cNvPicPr>
          <p:nvPr userDrawn="1"/>
        </p:nvPicPr>
        <p:blipFill>
          <a:blip r:embed="rId2" cstate="print"/>
          <a:srcRect/>
          <a:stretch>
            <a:fillRect/>
          </a:stretch>
        </p:blipFill>
        <p:spPr bwMode="auto">
          <a:xfrm>
            <a:off x="0" y="1484784"/>
            <a:ext cx="9144000" cy="2154014"/>
          </a:xfrm>
          <a:prstGeom prst="rect">
            <a:avLst/>
          </a:prstGeom>
          <a:noFill/>
        </p:spPr>
      </p:pic>
      <p:sp>
        <p:nvSpPr>
          <p:cNvPr id="9" name="Text Placeholder 8"/>
          <p:cNvSpPr>
            <a:spLocks noGrp="1"/>
          </p:cNvSpPr>
          <p:nvPr>
            <p:ph type="body" sz="quarter" idx="12" hasCustomPrompt="1"/>
          </p:nvPr>
        </p:nvSpPr>
        <p:spPr>
          <a:xfrm>
            <a:off x="4824536" y="3340800"/>
            <a:ext cx="4283968" cy="288032"/>
          </a:xfrm>
          <a:prstGeom prst="rect">
            <a:avLst/>
          </a:prstGeom>
        </p:spPr>
        <p:txBody>
          <a:bodyPr/>
          <a:lstStyle>
            <a:lvl1pPr>
              <a:buNone/>
              <a:defRPr sz="1200" b="1" baseline="0">
                <a:solidFill>
                  <a:schemeClr val="bg1"/>
                </a:solidFill>
                <a:latin typeface="Arial Nova" panose="020B0504020202020204" pitchFamily="34" charset="0"/>
              </a:defRPr>
            </a:lvl1pPr>
          </a:lstStyle>
          <a:p>
            <a:pPr lvl="0"/>
            <a:r>
              <a:rPr lang="en-US" dirty="0"/>
              <a:t>Type School here</a:t>
            </a:r>
          </a:p>
        </p:txBody>
      </p:sp>
      <p:sp>
        <p:nvSpPr>
          <p:cNvPr id="5" name="Text Placeholder 4"/>
          <p:cNvSpPr>
            <a:spLocks noGrp="1"/>
          </p:cNvSpPr>
          <p:nvPr>
            <p:ph type="body" sz="quarter" idx="10"/>
          </p:nvPr>
        </p:nvSpPr>
        <p:spPr>
          <a:xfrm>
            <a:off x="2592000" y="1772469"/>
            <a:ext cx="5688012" cy="576411"/>
          </a:xfrm>
          <a:prstGeom prst="rect">
            <a:avLst/>
          </a:prstGeom>
        </p:spPr>
        <p:txBody>
          <a:bodyPr/>
          <a:lstStyle>
            <a:lvl1pPr>
              <a:buNone/>
              <a:defRPr baseline="0">
                <a:latin typeface="Arial Nova" panose="020B0504020202020204" pitchFamily="34" charset="0"/>
              </a:defRPr>
            </a:lvl1pPr>
          </a:lstStyle>
          <a:p>
            <a:pPr lvl="0"/>
            <a:r>
              <a:rPr lang="en-US"/>
              <a:t>Click to edit Master text styles</a:t>
            </a:r>
          </a:p>
        </p:txBody>
      </p:sp>
      <p:sp>
        <p:nvSpPr>
          <p:cNvPr id="7" name="Text Placeholder 6"/>
          <p:cNvSpPr>
            <a:spLocks noGrp="1"/>
          </p:cNvSpPr>
          <p:nvPr>
            <p:ph type="body" sz="quarter" idx="11"/>
          </p:nvPr>
        </p:nvSpPr>
        <p:spPr>
          <a:xfrm>
            <a:off x="2592000" y="2322000"/>
            <a:ext cx="5689600" cy="431800"/>
          </a:xfrm>
          <a:prstGeom prst="rect">
            <a:avLst/>
          </a:prstGeom>
        </p:spPr>
        <p:txBody>
          <a:bodyPr/>
          <a:lstStyle>
            <a:lvl1pPr>
              <a:buNone/>
              <a:defRPr sz="2000">
                <a:latin typeface="Arial Nova" panose="020B0504020202020204" pitchFamily="34" charset="0"/>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2" name="Title 1"/>
          <p:cNvSpPr>
            <a:spLocks noGrp="1"/>
          </p:cNvSpPr>
          <p:nvPr>
            <p:ph type="title"/>
          </p:nvPr>
        </p:nvSpPr>
        <p:spPr>
          <a:xfrm>
            <a:off x="457200" y="476672"/>
            <a:ext cx="8229600" cy="792088"/>
          </a:xfrm>
          <a:prstGeom prst="rect">
            <a:avLst/>
          </a:prstGeom>
        </p:spPr>
        <p:txBody>
          <a:bodyPr/>
          <a:lstStyle>
            <a:lvl1pPr algn="l">
              <a:defRPr sz="2800" baseline="0">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lnSpc>
                <a:spcPct val="120000"/>
              </a:lnSpc>
              <a:buNone/>
              <a:defRPr sz="2000" baseline="0">
                <a:latin typeface="Microsoft Sans Serif" pitchFamily="34" charset="0"/>
                <a:ea typeface="Microsoft Sans Serif" panose="020B0604020202020204" pitchFamily="34" charset="0"/>
                <a:cs typeface="Microsoft Sans Serif" pitchFamily="34" charset="0"/>
              </a:defRPr>
            </a:lvl1pPr>
          </a:lstStyle>
          <a:p>
            <a:pPr lvl="0"/>
            <a:r>
              <a:rPr lang="en-US" dirty="0"/>
              <a:t>Click to edit Master text styles</a:t>
            </a:r>
          </a:p>
        </p:txBody>
      </p:sp>
      <p:sp>
        <p:nvSpPr>
          <p:cNvPr id="5" name="Footer Placeholder 1"/>
          <p:cNvSpPr>
            <a:spLocks noGrp="1"/>
          </p:cNvSpPr>
          <p:nvPr>
            <p:ph type="ftr" sz="quarter" idx="3"/>
          </p:nvPr>
        </p:nvSpPr>
        <p:spPr>
          <a:xfrm>
            <a:off x="179512" y="6381328"/>
            <a:ext cx="2895600"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r>
              <a:rPr lang="en-US"/>
              <a:t>Diane Christina, 2016</a:t>
            </a:r>
            <a:endParaRPr lang="id-ID"/>
          </a:p>
        </p:txBody>
      </p:sp>
      <p:sp>
        <p:nvSpPr>
          <p:cNvPr id="6" name="Slide Number Placeholder 2"/>
          <p:cNvSpPr>
            <a:spLocks noGrp="1"/>
          </p:cNvSpPr>
          <p:nvPr>
            <p:ph type="sldNum" sz="quarter" idx="4"/>
          </p:nvPr>
        </p:nvSpPr>
        <p:spPr>
          <a:xfrm>
            <a:off x="5246712" y="6356350"/>
            <a:ext cx="2133600"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558FA62C-2A9E-D242-A3F2-373FBD4EB666}" type="slidenum">
              <a:rPr lang="id-ID"/>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6" name="Picture 2" descr="X:\Brand Guidelines\2010 Branding - Never Stand Still\Templates\Powerpoint\Faculty Templates\BE banner.jpg"/>
          <p:cNvPicPr>
            <a:picLocks noChangeAspect="1" noChangeArrowheads="1"/>
          </p:cNvPicPr>
          <p:nvPr userDrawn="1"/>
        </p:nvPicPr>
        <p:blipFill>
          <a:blip r:embed="rId2" cstate="print"/>
          <a:srcRect/>
          <a:stretch>
            <a:fillRect/>
          </a:stretch>
        </p:blipFill>
        <p:spPr bwMode="auto">
          <a:xfrm>
            <a:off x="0" y="3068960"/>
            <a:ext cx="9144000" cy="2154014"/>
          </a:xfrm>
          <a:prstGeom prst="rect">
            <a:avLst/>
          </a:prstGeom>
          <a:noFill/>
        </p:spPr>
      </p:pic>
      <p:sp>
        <p:nvSpPr>
          <p:cNvPr id="8" name="Text Placeholder 8"/>
          <p:cNvSpPr>
            <a:spLocks noGrp="1"/>
          </p:cNvSpPr>
          <p:nvPr>
            <p:ph type="body" sz="quarter" idx="13" hasCustomPrompt="1"/>
          </p:nvPr>
        </p:nvSpPr>
        <p:spPr>
          <a:xfrm>
            <a:off x="4824536" y="4924976"/>
            <a:ext cx="4283968" cy="288032"/>
          </a:xfrm>
          <a:prstGeom prst="rect">
            <a:avLst/>
          </a:prstGeom>
        </p:spPr>
        <p:txBody>
          <a:bodyPr/>
          <a:lstStyle>
            <a:lvl1pPr>
              <a:buNone/>
              <a:defRPr sz="1200" b="1" baseline="0">
                <a:solidFill>
                  <a:schemeClr val="bg1"/>
                </a:solidFill>
                <a:latin typeface="Arial Nova" panose="020B0504020202020204" pitchFamily="34" charset="0"/>
              </a:defRPr>
            </a:lvl1pPr>
          </a:lstStyle>
          <a:p>
            <a:pPr lvl="0"/>
            <a:r>
              <a:rPr lang="en-US" dirty="0"/>
              <a:t>Type School here</a:t>
            </a:r>
          </a:p>
        </p:txBody>
      </p:sp>
      <p:sp>
        <p:nvSpPr>
          <p:cNvPr id="12" name="Text Placeholder 4"/>
          <p:cNvSpPr>
            <a:spLocks noGrp="1"/>
          </p:cNvSpPr>
          <p:nvPr>
            <p:ph type="body" sz="quarter" idx="14"/>
          </p:nvPr>
        </p:nvSpPr>
        <p:spPr>
          <a:xfrm>
            <a:off x="2592000" y="3356645"/>
            <a:ext cx="5688012" cy="576411"/>
          </a:xfrm>
          <a:prstGeom prst="rect">
            <a:avLst/>
          </a:prstGeom>
        </p:spPr>
        <p:txBody>
          <a:bodyPr/>
          <a:lstStyle>
            <a:lvl1pPr>
              <a:buNone/>
              <a:defRPr baseline="0">
                <a:latin typeface="Arial Nova" panose="020B0504020202020204" pitchFamily="34" charset="0"/>
              </a:defRPr>
            </a:lvl1pPr>
          </a:lstStyle>
          <a:p>
            <a:pPr lvl="0"/>
            <a:r>
              <a:rPr lang="en-US"/>
              <a:t>Click to edit Master text styles</a:t>
            </a:r>
          </a:p>
        </p:txBody>
      </p:sp>
      <p:sp>
        <p:nvSpPr>
          <p:cNvPr id="13" name="Text Placeholder 6"/>
          <p:cNvSpPr>
            <a:spLocks noGrp="1"/>
          </p:cNvSpPr>
          <p:nvPr>
            <p:ph type="body" sz="quarter" idx="15"/>
          </p:nvPr>
        </p:nvSpPr>
        <p:spPr>
          <a:xfrm>
            <a:off x="2592000" y="3906176"/>
            <a:ext cx="5689600" cy="431800"/>
          </a:xfrm>
          <a:prstGeom prst="rect">
            <a:avLst/>
          </a:prstGeom>
        </p:spPr>
        <p:txBody>
          <a:bodyPr/>
          <a:lstStyle>
            <a:lvl1pPr>
              <a:buNone/>
              <a:defRPr sz="2000">
                <a:latin typeface="Arial Nova" panose="020B0504020202020204" pitchFamily="34" charset="0"/>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5"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icrosoft Sans Serif" pitchFamily="34" charset="0"/>
                <a:ea typeface="Microsoft Sans Serif" panose="020B0604020202020204" pitchFamily="34" charset="0"/>
                <a:cs typeface="Microsoft Sans Serif" pitchFamily="34" charset="0"/>
              </a:defRPr>
            </a:lvl1pPr>
            <a:lvl2pPr>
              <a:defRPr sz="1800">
                <a:latin typeface="Microsoft Sans Serif" pitchFamily="34" charset="0"/>
                <a:ea typeface="Microsoft Sans Serif" panose="020B0604020202020204" pitchFamily="34" charset="0"/>
                <a:cs typeface="Microsoft Sans Serif" pitchFamily="34" charset="0"/>
              </a:defRPr>
            </a:lvl2pPr>
            <a:lvl3pPr>
              <a:defRPr sz="1600">
                <a:latin typeface="Microsoft Sans Serif" pitchFamily="34" charset="0"/>
                <a:ea typeface="Microsoft Sans Serif" panose="020B0604020202020204" pitchFamily="34" charset="0"/>
                <a:cs typeface="Microsoft Sans Serif" pitchFamily="34" charset="0"/>
              </a:defRPr>
            </a:lvl3pPr>
            <a:lvl4pPr>
              <a:defRPr sz="1400">
                <a:latin typeface="Microsoft Sans Serif" pitchFamily="34" charset="0"/>
                <a:ea typeface="Microsoft Sans Serif" panose="020B0604020202020204" pitchFamily="34" charset="0"/>
                <a:cs typeface="Microsoft Sans Serif" pitchFamily="34" charset="0"/>
              </a:defRPr>
            </a:lvl4pPr>
            <a:lvl5pPr>
              <a:defRPr sz="1400">
                <a:latin typeface="Microsoft Sans Serif" pitchFamily="34" charset="0"/>
                <a:ea typeface="Microsoft Sans Serif" panose="020B0604020202020204" pitchFamily="34" charset="0"/>
                <a:cs typeface="Microsoft Sans Serif"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icrosoft Sans Serif" pitchFamily="34" charset="0"/>
                <a:ea typeface="Microsoft Sans Serif" panose="020B0604020202020204" pitchFamily="34" charset="0"/>
                <a:cs typeface="Microsoft Sans Serif" pitchFamily="34" charset="0"/>
              </a:defRPr>
            </a:lvl1pPr>
            <a:lvl2pPr>
              <a:defRPr sz="1800">
                <a:latin typeface="Microsoft Sans Serif" pitchFamily="34" charset="0"/>
                <a:ea typeface="Microsoft Sans Serif" panose="020B0604020202020204" pitchFamily="34" charset="0"/>
                <a:cs typeface="Microsoft Sans Serif" pitchFamily="34" charset="0"/>
              </a:defRPr>
            </a:lvl2pPr>
            <a:lvl3pPr>
              <a:defRPr sz="1600">
                <a:latin typeface="Microsoft Sans Serif" pitchFamily="34" charset="0"/>
                <a:ea typeface="Microsoft Sans Serif" panose="020B0604020202020204" pitchFamily="34" charset="0"/>
                <a:cs typeface="Microsoft Sans Serif" pitchFamily="34" charset="0"/>
              </a:defRPr>
            </a:lvl3pPr>
            <a:lvl4pPr>
              <a:defRPr sz="1400">
                <a:latin typeface="Microsoft Sans Serif" pitchFamily="34" charset="0"/>
                <a:ea typeface="Microsoft Sans Serif" panose="020B0604020202020204" pitchFamily="34" charset="0"/>
                <a:cs typeface="Microsoft Sans Serif" pitchFamily="34" charset="0"/>
              </a:defRPr>
            </a:lvl4pPr>
            <a:lvl5pPr>
              <a:defRPr sz="1400">
                <a:latin typeface="Microsoft Sans Serif" pitchFamily="34" charset="0"/>
                <a:ea typeface="Microsoft Sans Serif" panose="020B0604020202020204" pitchFamily="34" charset="0"/>
                <a:cs typeface="Microsoft Sans Serif"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a:t>Click to edit Master title style</a:t>
            </a:r>
            <a:endParaRPr lang="en-AU" dirty="0"/>
          </a:p>
        </p:txBody>
      </p:sp>
      <p:sp>
        <p:nvSpPr>
          <p:cNvPr id="6" name="Footer Placeholder 1"/>
          <p:cNvSpPr>
            <a:spLocks noGrp="1"/>
          </p:cNvSpPr>
          <p:nvPr>
            <p:ph type="ftr" sz="quarter" idx="3"/>
          </p:nvPr>
        </p:nvSpPr>
        <p:spPr>
          <a:xfrm>
            <a:off x="15970" y="6381328"/>
            <a:ext cx="2895600" cy="365125"/>
          </a:xfrm>
          <a:prstGeom prst="rect">
            <a:avLst/>
          </a:prstGeom>
        </p:spPr>
        <p:txBody>
          <a:bodyPr vert="horz" lIns="91440" tIns="45720" rIns="91440" bIns="45720" rtlCol="0" anchor="ctr"/>
          <a:lstStyle>
            <a:lvl1pPr algn="l">
              <a:defRPr sz="1050" b="0" i="0">
                <a:solidFill>
                  <a:schemeClr val="tx1">
                    <a:tint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a:t>Diane Christina, 2016</a:t>
            </a:r>
            <a:endParaRPr lang="id-ID"/>
          </a:p>
        </p:txBody>
      </p:sp>
      <p:sp>
        <p:nvSpPr>
          <p:cNvPr id="7" name="Slide Number Placeholder 2"/>
          <p:cNvSpPr>
            <a:spLocks noGrp="1"/>
          </p:cNvSpPr>
          <p:nvPr>
            <p:ph type="sldNum" sz="quarter" idx="4"/>
          </p:nvPr>
        </p:nvSpPr>
        <p:spPr>
          <a:xfrm>
            <a:off x="5083170" y="6356350"/>
            <a:ext cx="2133600" cy="365125"/>
          </a:xfrm>
          <a:prstGeom prst="rect">
            <a:avLst/>
          </a:prstGeom>
        </p:spPr>
        <p:txBody>
          <a:bodyPr vert="horz" lIns="91440" tIns="45720" rIns="91440" bIns="45720" rtlCol="0" anchor="ctr"/>
          <a:lstStyle>
            <a:lvl1pPr algn="r">
              <a:defRPr sz="1050" b="0" i="0">
                <a:solidFill>
                  <a:schemeClr val="tx1">
                    <a:tint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558FA62C-2A9E-D242-A3F2-373FBD4EB66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9"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icrosoft Sans Serif" pitchFamily="34" charset="0"/>
                <a:ea typeface="Microsoft Sans Serif" panose="020B0604020202020204" pitchFamily="34" charset="0"/>
                <a:cs typeface="Microsoft Sans Serif" pitchFamily="34" charset="0"/>
              </a:defRPr>
            </a:lvl1pPr>
          </a:lstStyle>
          <a:p>
            <a:pPr lvl="0"/>
            <a:r>
              <a:rPr lang="en-US"/>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icrosoft Sans Serif" pitchFamily="34" charset="0"/>
                <a:ea typeface="Microsoft Sans Serif" panose="020B0604020202020204" pitchFamily="34" charset="0"/>
                <a:cs typeface="Microsoft Sans Serif" pitchFamily="34" charset="0"/>
              </a:defRPr>
            </a:lvl1pPr>
          </a:lstStyle>
          <a:p>
            <a:pPr lvl="0"/>
            <a:r>
              <a:rPr lang="en-US"/>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icrosoft Sans Serif" pitchFamily="34" charset="0"/>
                <a:ea typeface="Microsoft Sans Serif" panose="020B0604020202020204" pitchFamily="34" charset="0"/>
                <a:cs typeface="Microsoft Sans Serif" pitchFamily="34" charset="0"/>
              </a:defRPr>
            </a:lvl1pPr>
          </a:lstStyle>
          <a:p>
            <a:pPr lvl="0"/>
            <a:r>
              <a:rPr lang="en-US"/>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icrosoft Sans Serif" pitchFamily="34" charset="0"/>
                <a:ea typeface="Microsoft Sans Serif" panose="020B0604020202020204" pitchFamily="34" charset="0"/>
                <a:cs typeface="Microsoft Sans Serif" pitchFamily="34" charset="0"/>
              </a:defRPr>
            </a:lvl1pPr>
          </a:lstStyle>
          <a:p>
            <a:pPr lvl="0"/>
            <a:r>
              <a:rPr lang="en-US"/>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a:t>Click to edit Master title style</a:t>
            </a:r>
            <a:endParaRPr lang="en-AU" dirty="0"/>
          </a:p>
        </p:txBody>
      </p:sp>
      <p:sp>
        <p:nvSpPr>
          <p:cNvPr id="10" name="Footer Placeholder 1"/>
          <p:cNvSpPr>
            <a:spLocks noGrp="1"/>
          </p:cNvSpPr>
          <p:nvPr>
            <p:ph type="ftr" sz="quarter" idx="10"/>
          </p:nvPr>
        </p:nvSpPr>
        <p:spPr>
          <a:xfrm>
            <a:off x="15970" y="6381328"/>
            <a:ext cx="2895600" cy="365125"/>
          </a:xfrm>
          <a:prstGeom prst="rect">
            <a:avLst/>
          </a:prstGeom>
        </p:spPr>
        <p:txBody>
          <a:bodyPr vert="horz" lIns="91440" tIns="45720" rIns="91440" bIns="45720" rtlCol="0" anchor="ctr"/>
          <a:lstStyle>
            <a:lvl1pPr algn="l">
              <a:defRPr sz="1050" b="0" i="0">
                <a:solidFill>
                  <a:schemeClr val="tx1">
                    <a:tint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a:t>Diane Christina, 2016</a:t>
            </a:r>
            <a:endParaRPr lang="id-ID"/>
          </a:p>
        </p:txBody>
      </p:sp>
      <p:sp>
        <p:nvSpPr>
          <p:cNvPr id="11" name="Slide Number Placeholder 2"/>
          <p:cNvSpPr>
            <a:spLocks noGrp="1"/>
          </p:cNvSpPr>
          <p:nvPr>
            <p:ph type="sldNum" sz="quarter" idx="11"/>
          </p:nvPr>
        </p:nvSpPr>
        <p:spPr>
          <a:xfrm>
            <a:off x="5083170" y="6356350"/>
            <a:ext cx="2133600" cy="365125"/>
          </a:xfrm>
          <a:prstGeom prst="rect">
            <a:avLst/>
          </a:prstGeom>
        </p:spPr>
        <p:txBody>
          <a:bodyPr vert="horz" lIns="91440" tIns="45720" rIns="91440" bIns="45720" rtlCol="0" anchor="ctr"/>
          <a:lstStyle>
            <a:lvl1pPr algn="r">
              <a:defRPr sz="1050" b="0" i="0">
                <a:solidFill>
                  <a:schemeClr val="tx1">
                    <a:tint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558FA62C-2A9E-D242-A3F2-373FBD4EB66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3"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a:t>Click to edit Master title style</a:t>
            </a:r>
            <a:endParaRPr lang="en-US" dirty="0"/>
          </a:p>
        </p:txBody>
      </p:sp>
      <p:sp>
        <p:nvSpPr>
          <p:cNvPr id="4" name="Footer Placeholder 1"/>
          <p:cNvSpPr>
            <a:spLocks noGrp="1"/>
          </p:cNvSpPr>
          <p:nvPr>
            <p:ph type="ftr" sz="quarter" idx="3"/>
          </p:nvPr>
        </p:nvSpPr>
        <p:spPr>
          <a:xfrm>
            <a:off x="15970" y="6381328"/>
            <a:ext cx="2895600" cy="365125"/>
          </a:xfrm>
          <a:prstGeom prst="rect">
            <a:avLst/>
          </a:prstGeom>
        </p:spPr>
        <p:txBody>
          <a:bodyPr vert="horz" lIns="91440" tIns="45720" rIns="91440" bIns="45720" rtlCol="0" anchor="ctr"/>
          <a:lstStyle>
            <a:lvl1pPr algn="l">
              <a:defRPr sz="1050" b="0" i="0">
                <a:solidFill>
                  <a:schemeClr val="tx1">
                    <a:tint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a:t>Diane Christina, 2016</a:t>
            </a:r>
            <a:endParaRPr lang="id-ID"/>
          </a:p>
        </p:txBody>
      </p:sp>
      <p:sp>
        <p:nvSpPr>
          <p:cNvPr id="5" name="Slide Number Placeholder 2"/>
          <p:cNvSpPr>
            <a:spLocks noGrp="1"/>
          </p:cNvSpPr>
          <p:nvPr>
            <p:ph type="sldNum" sz="quarter" idx="4"/>
          </p:nvPr>
        </p:nvSpPr>
        <p:spPr>
          <a:xfrm>
            <a:off x="5083170" y="6356350"/>
            <a:ext cx="2133600" cy="365125"/>
          </a:xfrm>
          <a:prstGeom prst="rect">
            <a:avLst/>
          </a:prstGeom>
        </p:spPr>
        <p:txBody>
          <a:bodyPr vert="horz" lIns="91440" tIns="45720" rIns="91440" bIns="45720" rtlCol="0" anchor="ctr"/>
          <a:lstStyle>
            <a:lvl1pPr algn="r">
              <a:defRPr sz="1050" b="0" i="0">
                <a:solidFill>
                  <a:schemeClr val="tx1">
                    <a:tint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558FA62C-2A9E-D242-A3F2-373FBD4EB66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3" name="Footer Placeholder 1"/>
          <p:cNvSpPr>
            <a:spLocks noGrp="1"/>
          </p:cNvSpPr>
          <p:nvPr>
            <p:ph type="ftr" sz="quarter" idx="3"/>
          </p:nvPr>
        </p:nvSpPr>
        <p:spPr>
          <a:xfrm>
            <a:off x="15970" y="6381328"/>
            <a:ext cx="2895600"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r>
              <a:rPr lang="en-US"/>
              <a:t>Diane Christina, 2016</a:t>
            </a:r>
            <a:endParaRPr lang="id-ID"/>
          </a:p>
        </p:txBody>
      </p:sp>
      <p:sp>
        <p:nvSpPr>
          <p:cNvPr id="4" name="Slide Number Placeholder 2"/>
          <p:cNvSpPr>
            <a:spLocks noGrp="1"/>
          </p:cNvSpPr>
          <p:nvPr>
            <p:ph type="sldNum" sz="quarter" idx="4"/>
          </p:nvPr>
        </p:nvSpPr>
        <p:spPr>
          <a:xfrm>
            <a:off x="5083170" y="6356350"/>
            <a:ext cx="2133600"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558FA62C-2A9E-D242-A3F2-373FBD4EB666}" type="slidenum">
              <a:rPr lang="id-ID"/>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icrosoft Sans Serif" pitchFamily="34" charset="0"/>
                <a:ea typeface="Microsoft Sans Serif" panose="020B0604020202020204" pitchFamily="34" charset="0"/>
                <a:cs typeface="Microsoft Sans Serif" pitchFamily="34" charset="0"/>
              </a:defRPr>
            </a:lvl1pPr>
            <a:lvl2pPr>
              <a:defRPr sz="2000">
                <a:latin typeface="Microsoft Sans Serif" pitchFamily="34" charset="0"/>
                <a:ea typeface="Microsoft Sans Serif" panose="020B0604020202020204" pitchFamily="34" charset="0"/>
                <a:cs typeface="Microsoft Sans Serif" pitchFamily="34" charset="0"/>
              </a:defRPr>
            </a:lvl2pPr>
            <a:lvl3pPr>
              <a:defRPr sz="1800">
                <a:latin typeface="Microsoft Sans Serif" pitchFamily="34" charset="0"/>
                <a:ea typeface="Microsoft Sans Serif" panose="020B0604020202020204" pitchFamily="34" charset="0"/>
                <a:cs typeface="Microsoft Sans Serif" pitchFamily="34" charset="0"/>
              </a:defRPr>
            </a:lvl3pPr>
            <a:lvl4pPr>
              <a:defRPr sz="1600">
                <a:latin typeface="Microsoft Sans Serif" pitchFamily="34" charset="0"/>
                <a:ea typeface="Microsoft Sans Serif" panose="020B0604020202020204" pitchFamily="34" charset="0"/>
                <a:cs typeface="Microsoft Sans Serif" pitchFamily="34" charset="0"/>
              </a:defRPr>
            </a:lvl4pPr>
            <a:lvl5pPr>
              <a:defRPr sz="1600">
                <a:latin typeface="Microsoft Sans Serif" pitchFamily="34" charset="0"/>
                <a:ea typeface="Microsoft Sans Serif" panose="020B0604020202020204" pitchFamily="34" charset="0"/>
                <a:cs typeface="Microsoft Sans Serif"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icrosoft Sans Serif" pitchFamily="34" charset="0"/>
                <a:ea typeface="Microsoft Sans Serif" panose="020B0604020202020204"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1"/>
          <p:cNvSpPr>
            <a:spLocks noGrp="1"/>
          </p:cNvSpPr>
          <p:nvPr>
            <p:ph type="ftr" sz="quarter" idx="3"/>
          </p:nvPr>
        </p:nvSpPr>
        <p:spPr>
          <a:xfrm>
            <a:off x="15970" y="6381328"/>
            <a:ext cx="2895600" cy="365125"/>
          </a:xfrm>
          <a:prstGeom prst="rect">
            <a:avLst/>
          </a:prstGeom>
        </p:spPr>
        <p:txBody>
          <a:bodyPr vert="horz" lIns="91440" tIns="45720" rIns="91440" bIns="45720" rtlCol="0" anchor="ctr"/>
          <a:lstStyle>
            <a:lvl1pPr algn="l">
              <a:defRPr sz="1050" b="0" i="0">
                <a:solidFill>
                  <a:schemeClr val="tx1">
                    <a:tint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a:t>Diane Christina, 2016</a:t>
            </a:r>
            <a:endParaRPr lang="id-ID"/>
          </a:p>
        </p:txBody>
      </p:sp>
      <p:sp>
        <p:nvSpPr>
          <p:cNvPr id="7" name="Slide Number Placeholder 2"/>
          <p:cNvSpPr>
            <a:spLocks noGrp="1"/>
          </p:cNvSpPr>
          <p:nvPr>
            <p:ph type="sldNum" sz="quarter" idx="4"/>
          </p:nvPr>
        </p:nvSpPr>
        <p:spPr>
          <a:xfrm>
            <a:off x="5083170" y="6356350"/>
            <a:ext cx="2133600" cy="365125"/>
          </a:xfrm>
          <a:prstGeom prst="rect">
            <a:avLst/>
          </a:prstGeom>
        </p:spPr>
        <p:txBody>
          <a:bodyPr vert="horz" lIns="91440" tIns="45720" rIns="91440" bIns="45720" rtlCol="0" anchor="ctr"/>
          <a:lstStyle>
            <a:lvl1pPr algn="r">
              <a:defRPr sz="1050" b="0" i="0">
                <a:solidFill>
                  <a:schemeClr val="tx1">
                    <a:tint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558FA62C-2A9E-D242-A3F2-373FBD4EB66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icrosoft Sans Serif" pitchFamily="34" charset="0"/>
                <a:ea typeface="Microsoft Sans Serif" panose="020B0604020202020204" pitchFamily="34" charset="0"/>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ea typeface="Microsoft Sans Serif" panose="020B0604020202020204"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1"/>
          <p:cNvSpPr>
            <a:spLocks noGrp="1"/>
          </p:cNvSpPr>
          <p:nvPr>
            <p:ph type="ftr" sz="quarter" idx="3"/>
          </p:nvPr>
        </p:nvSpPr>
        <p:spPr>
          <a:xfrm>
            <a:off x="15970" y="6381328"/>
            <a:ext cx="2895600" cy="365125"/>
          </a:xfrm>
          <a:prstGeom prst="rect">
            <a:avLst/>
          </a:prstGeom>
        </p:spPr>
        <p:txBody>
          <a:bodyPr vert="horz" lIns="91440" tIns="45720" rIns="91440" bIns="45720" rtlCol="0" anchor="ctr"/>
          <a:lstStyle>
            <a:lvl1pPr algn="l">
              <a:defRPr sz="1050" b="0" i="0">
                <a:solidFill>
                  <a:schemeClr val="tx1">
                    <a:tint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a:t>Diane Christina, 2016</a:t>
            </a:r>
            <a:endParaRPr lang="id-ID"/>
          </a:p>
        </p:txBody>
      </p:sp>
      <p:sp>
        <p:nvSpPr>
          <p:cNvPr id="7" name="Slide Number Placeholder 2"/>
          <p:cNvSpPr>
            <a:spLocks noGrp="1"/>
          </p:cNvSpPr>
          <p:nvPr>
            <p:ph type="sldNum" sz="quarter" idx="4"/>
          </p:nvPr>
        </p:nvSpPr>
        <p:spPr>
          <a:xfrm>
            <a:off x="5083170" y="6356350"/>
            <a:ext cx="2133600" cy="365125"/>
          </a:xfrm>
          <a:prstGeom prst="rect">
            <a:avLst/>
          </a:prstGeom>
        </p:spPr>
        <p:txBody>
          <a:bodyPr vert="horz" lIns="91440" tIns="45720" rIns="91440" bIns="45720" rtlCol="0" anchor="ctr"/>
          <a:lstStyle>
            <a:lvl1pPr algn="r">
              <a:defRPr sz="1050" b="0" i="0">
                <a:solidFill>
                  <a:schemeClr val="tx1">
                    <a:tint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558FA62C-2A9E-D242-A3F2-373FBD4EB66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15970" y="6381328"/>
            <a:ext cx="2895600"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r>
              <a:rPr lang="en-US"/>
              <a:t>Diane Christina, 2016</a:t>
            </a:r>
            <a:endParaRPr lang="id-ID"/>
          </a:p>
        </p:txBody>
      </p:sp>
      <p:sp>
        <p:nvSpPr>
          <p:cNvPr id="4" name="Slide Number Placeholder 2"/>
          <p:cNvSpPr>
            <a:spLocks noGrp="1"/>
          </p:cNvSpPr>
          <p:nvPr>
            <p:ph type="sldNum" sz="quarter" idx="4"/>
          </p:nvPr>
        </p:nvSpPr>
        <p:spPr>
          <a:xfrm>
            <a:off x="5083170" y="6356350"/>
            <a:ext cx="2133600"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558FA62C-2A9E-D242-A3F2-373FBD4EB666}" type="slidenum">
              <a:rPr lang="id-ID"/>
              <a:pPr/>
              <a:t>‹#›</a:t>
            </a:fld>
            <a:endParaRPr lang="id-ID"/>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ommet" pitchFamily="50" charset="0"/>
        </a:defRPr>
      </a:lvl2pPr>
      <a:lvl3pPr algn="ctr" rtl="0" eaLnBrk="1" fontAlgn="base" hangingPunct="1">
        <a:spcBef>
          <a:spcPct val="0"/>
        </a:spcBef>
        <a:spcAft>
          <a:spcPct val="0"/>
        </a:spcAft>
        <a:defRPr sz="4400">
          <a:solidFill>
            <a:schemeClr val="tx1"/>
          </a:solidFill>
          <a:latin typeface="Sommet" pitchFamily="50" charset="0"/>
        </a:defRPr>
      </a:lvl3pPr>
      <a:lvl4pPr algn="ctr" rtl="0" eaLnBrk="1" fontAlgn="base" hangingPunct="1">
        <a:spcBef>
          <a:spcPct val="0"/>
        </a:spcBef>
        <a:spcAft>
          <a:spcPct val="0"/>
        </a:spcAft>
        <a:defRPr sz="4400">
          <a:solidFill>
            <a:schemeClr val="tx1"/>
          </a:solidFill>
          <a:latin typeface="Sommet" pitchFamily="50" charset="0"/>
        </a:defRPr>
      </a:lvl4pPr>
      <a:lvl5pPr algn="ctr" rtl="0" eaLnBrk="1" fontAlgn="base" hangingPunct="1">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10505" b="29873"/>
          <a:stretch/>
        </p:blipFill>
        <p:spPr>
          <a:xfrm>
            <a:off x="0" y="-7518"/>
            <a:ext cx="4067944" cy="6865517"/>
          </a:xfrm>
          <a:prstGeom prst="rect">
            <a:avLst/>
          </a:prstGeom>
        </p:spPr>
      </p:pic>
      <p:sp>
        <p:nvSpPr>
          <p:cNvPr id="3" name="Text Placeholder 2"/>
          <p:cNvSpPr>
            <a:spLocks noGrp="1"/>
          </p:cNvSpPr>
          <p:nvPr>
            <p:ph type="body" sz="quarter" idx="10"/>
          </p:nvPr>
        </p:nvSpPr>
        <p:spPr>
          <a:xfrm>
            <a:off x="4283968" y="287910"/>
            <a:ext cx="3888432" cy="1944215"/>
          </a:xfrm>
          <a:prstGeom prst="rect">
            <a:avLst/>
          </a:prstGeom>
        </p:spPr>
        <p:txBody>
          <a:bodyPr/>
          <a:lstStyle/>
          <a:p>
            <a:pPr marL="0" indent="0"/>
            <a:r>
              <a:rPr lang="en-AU" sz="2800" b="1" dirty="0" smtClean="0"/>
              <a:t>Youth unemployment and social procurement in the construction industry</a:t>
            </a:r>
            <a:endParaRPr lang="en-GB" sz="2400" b="1" dirty="0">
              <a:latin typeface="Arial Black" panose="020B0A04020102020204" pitchFamily="34" charset="0"/>
            </a:endParaRPr>
          </a:p>
        </p:txBody>
      </p:sp>
      <p:sp>
        <p:nvSpPr>
          <p:cNvPr id="4" name="Text Placeholder 3"/>
          <p:cNvSpPr>
            <a:spLocks noGrp="1"/>
          </p:cNvSpPr>
          <p:nvPr>
            <p:ph type="body" sz="quarter" idx="11"/>
          </p:nvPr>
        </p:nvSpPr>
        <p:spPr>
          <a:xfrm>
            <a:off x="4283968" y="4306956"/>
            <a:ext cx="8928992" cy="791964"/>
          </a:xfrm>
          <a:prstGeom prst="rect">
            <a:avLst/>
          </a:prstGeom>
        </p:spPr>
        <p:txBody>
          <a:bodyPr/>
          <a:lstStyle/>
          <a:p>
            <a:r>
              <a:rPr lang="en-US" b="1" dirty="0"/>
              <a:t>Professor Martin Loosemore</a:t>
            </a:r>
          </a:p>
          <a:p>
            <a:endParaRPr lang="en-US" b="1" dirty="0"/>
          </a:p>
          <a:p>
            <a:endParaRPr lang="en-US" dirty="0"/>
          </a:p>
          <a:p>
            <a:endParaRPr lang="en-US" dirty="0"/>
          </a:p>
        </p:txBody>
      </p:sp>
      <p:sp>
        <p:nvSpPr>
          <p:cNvPr id="5" name="Text Placeholder 3"/>
          <p:cNvSpPr txBox="1">
            <a:spLocks/>
          </p:cNvSpPr>
          <p:nvPr/>
        </p:nvSpPr>
        <p:spPr>
          <a:xfrm>
            <a:off x="4067944" y="4005064"/>
            <a:ext cx="4608512" cy="93610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Picture 14"/>
          <p:cNvPicPr>
            <a:picLocks noChangeAspect="1"/>
          </p:cNvPicPr>
          <p:nvPr/>
        </p:nvPicPr>
        <p:blipFill>
          <a:blip r:embed="rId4"/>
          <a:stretch>
            <a:fillRect/>
          </a:stretch>
        </p:blipFill>
        <p:spPr>
          <a:xfrm>
            <a:off x="8357836" y="287910"/>
            <a:ext cx="498716" cy="476794"/>
          </a:xfrm>
          <a:prstGeom prst="rect">
            <a:avLst/>
          </a:prstGeom>
        </p:spPr>
      </p:pic>
      <p:sp>
        <p:nvSpPr>
          <p:cNvPr id="16" name="TextBox 15"/>
          <p:cNvSpPr txBox="1"/>
          <p:nvPr/>
        </p:nvSpPr>
        <p:spPr>
          <a:xfrm>
            <a:off x="1310625" y="429595"/>
            <a:ext cx="7258189" cy="246221"/>
          </a:xfrm>
          <a:prstGeom prst="rect">
            <a:avLst/>
          </a:prstGeom>
          <a:noFill/>
        </p:spPr>
        <p:txBody>
          <a:bodyPr wrap="square" rtlCol="0">
            <a:spAutoFit/>
          </a:bodyPr>
          <a:lstStyle/>
          <a:p>
            <a:r>
              <a:rPr lang="en-US" sz="1000" b="1" dirty="0">
                <a:solidFill>
                  <a:schemeClr val="bg1"/>
                </a:solidFill>
                <a:latin typeface="Arial"/>
                <a:cs typeface="Arial"/>
              </a:rPr>
              <a:t>Faculty of Design, Architecture &amp; Building</a:t>
            </a:r>
          </a:p>
        </p:txBody>
      </p:sp>
    </p:spTree>
    <p:extLst>
      <p:ext uri="{BB962C8B-B14F-4D97-AF65-F5344CB8AC3E}">
        <p14:creationId xmlns:p14="http://schemas.microsoft.com/office/powerpoint/2010/main" val="3396442156"/>
      </p:ext>
    </p:extLst>
  </p:cSld>
  <p:clrMapOvr>
    <a:masterClrMapping/>
  </p:clrMapOvr>
  <mc:AlternateContent xmlns:mc="http://schemas.openxmlformats.org/markup-compatibility/2006" xmlns:p14="http://schemas.microsoft.com/office/powerpoint/2010/main">
    <mc:Choice Requires="p14">
      <p:transition spd="slow" p14:dur="2000" advTm="20787"/>
    </mc:Choice>
    <mc:Fallback xmlns="">
      <p:transition spd="slow" advTm="2078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5E91AC-BDF8-4C78-BD14-9B86B3BB47A3}"/>
              </a:ext>
            </a:extLst>
          </p:cNvPr>
          <p:cNvSpPr/>
          <p:nvPr/>
        </p:nvSpPr>
        <p:spPr>
          <a:xfrm>
            <a:off x="179512" y="136525"/>
            <a:ext cx="8784976" cy="64608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3FD7593-AFA1-4478-A871-856AEBB6C370}"/>
              </a:ext>
            </a:extLst>
          </p:cNvPr>
          <p:cNvSpPr>
            <a:spLocks noGrp="1"/>
          </p:cNvSpPr>
          <p:nvPr>
            <p:ph idx="1"/>
          </p:nvPr>
        </p:nvSpPr>
        <p:spPr>
          <a:xfrm>
            <a:off x="467544" y="404664"/>
            <a:ext cx="8280920" cy="7128792"/>
          </a:xfrm>
        </p:spPr>
        <p:txBody>
          <a:bodyPr/>
          <a:lstStyle/>
          <a:p>
            <a:pPr lvl="0" algn="ctr">
              <a:lnSpc>
                <a:spcPct val="100000"/>
              </a:lnSpc>
            </a:pPr>
            <a:r>
              <a:rPr lang="en-AU" sz="2400" b="1" dirty="0" smtClean="0">
                <a:latin typeface="Arial" panose="020B0604020202020204" pitchFamily="34" charset="0"/>
                <a:cs typeface="Arial" panose="020B0604020202020204" pitchFamily="34" charset="0"/>
              </a:rPr>
              <a:t>Australian Research Council (Linkage Project)</a:t>
            </a:r>
          </a:p>
          <a:p>
            <a:pPr lvl="0" algn="ctr">
              <a:lnSpc>
                <a:spcPct val="100000"/>
              </a:lnSpc>
            </a:pPr>
            <a:endParaRPr lang="en-AU" b="1" dirty="0" smtClean="0">
              <a:latin typeface="Arial" panose="020B0604020202020204" pitchFamily="34" charset="0"/>
              <a:cs typeface="Arial" panose="020B0604020202020204" pitchFamily="34" charset="0"/>
            </a:endParaRPr>
          </a:p>
          <a:p>
            <a:pPr lvl="0" algn="ctr">
              <a:lnSpc>
                <a:spcPct val="100000"/>
              </a:lnSpc>
            </a:pPr>
            <a:r>
              <a:rPr lang="en-AU" b="1" dirty="0" smtClean="0">
                <a:latin typeface="Arial" panose="020B0604020202020204" pitchFamily="34" charset="0"/>
                <a:cs typeface="Arial" panose="020B0604020202020204" pitchFamily="34" charset="0"/>
              </a:rPr>
              <a:t>Youth Unemployment and Social Procurement</a:t>
            </a:r>
            <a:endParaRPr lang="en-AU" dirty="0">
              <a:latin typeface="Arial" panose="020B0604020202020204" pitchFamily="34" charset="0"/>
              <a:cs typeface="Arial" panose="020B0604020202020204" pitchFamily="34" charset="0"/>
            </a:endParaRPr>
          </a:p>
          <a:p>
            <a:pPr marL="0" indent="0"/>
            <a:endParaRPr lang="en-AU" sz="1400" dirty="0" smtClean="0">
              <a:latin typeface="Arial" panose="020B0604020202020204" pitchFamily="34" charset="0"/>
              <a:cs typeface="Arial" panose="020B0604020202020204" pitchFamily="34" charset="0"/>
            </a:endParaRPr>
          </a:p>
          <a:p>
            <a:pPr marL="0" indent="0"/>
            <a:r>
              <a:rPr lang="en-AU" sz="1200" dirty="0" smtClean="0">
                <a:latin typeface="Arial" panose="020B0604020202020204" pitchFamily="34" charset="0"/>
                <a:cs typeface="Arial" panose="020B0604020202020204" pitchFamily="34" charset="0"/>
              </a:rPr>
              <a:t>Professor Martin Loosemore, University of Technology Sydney</a:t>
            </a:r>
          </a:p>
          <a:p>
            <a:pPr marL="0" indent="0"/>
            <a:r>
              <a:rPr lang="en-AU" sz="1200" dirty="0" smtClean="0">
                <a:latin typeface="Arial" panose="020B0604020202020204" pitchFamily="34" charset="0"/>
                <a:cs typeface="Arial" panose="020B0604020202020204" pitchFamily="34" charset="0"/>
              </a:rPr>
              <a:t>Professor Jo Barraket, Swinburne University of Technology</a:t>
            </a:r>
          </a:p>
          <a:p>
            <a:pPr marL="0" indent="0"/>
            <a:r>
              <a:rPr lang="en-AU" sz="1200" dirty="0" smtClean="0">
                <a:latin typeface="Arial" panose="020B0604020202020204" pitchFamily="34" charset="0"/>
                <a:cs typeface="Arial" panose="020B0604020202020204" pitchFamily="34" charset="0"/>
              </a:rPr>
              <a:t>Professor Robyn Keast, Southern Cross University</a:t>
            </a:r>
          </a:p>
          <a:p>
            <a:pPr marL="0" indent="0"/>
            <a:r>
              <a:rPr lang="en-AU" sz="1200" dirty="0" smtClean="0">
                <a:latin typeface="Arial" panose="020B0604020202020204" pitchFamily="34" charset="0"/>
                <a:cs typeface="Arial" panose="020B0604020202020204" pitchFamily="34" charset="0"/>
              </a:rPr>
              <a:t>Dr Dan Chamberlain, UNSW</a:t>
            </a:r>
          </a:p>
          <a:p>
            <a:pPr marL="0" indent="0"/>
            <a:r>
              <a:rPr lang="en-AU" sz="1200" dirty="0" smtClean="0">
                <a:latin typeface="Arial" panose="020B0604020202020204" pitchFamily="34" charset="0"/>
                <a:cs typeface="Arial" panose="020B0604020202020204" pitchFamily="34" charset="0"/>
              </a:rPr>
              <a:t>Dr Ariella Meltzer, UNSW</a:t>
            </a:r>
          </a:p>
          <a:p>
            <a:pPr marL="0" indent="0"/>
            <a:r>
              <a:rPr lang="en-AU" sz="1200" dirty="0" smtClean="0">
                <a:latin typeface="Arial" panose="020B0604020202020204" pitchFamily="34" charset="0"/>
                <a:cs typeface="Arial" panose="020B0604020202020204" pitchFamily="34" charset="0"/>
              </a:rPr>
              <a:t>Professor Kristy Muir, UNSW</a:t>
            </a:r>
          </a:p>
          <a:p>
            <a:pPr marL="0" indent="0"/>
            <a:r>
              <a:rPr lang="en-AU" sz="1200" dirty="0" smtClean="0">
                <a:latin typeface="Arial" panose="020B0604020202020204" pitchFamily="34" charset="0"/>
                <a:cs typeface="Arial" panose="020B0604020202020204" pitchFamily="34" charset="0"/>
              </a:rPr>
              <a:t>Dave Higgon, Multiplex Construction</a:t>
            </a:r>
          </a:p>
          <a:p>
            <a:pPr marL="0" indent="0"/>
            <a:r>
              <a:rPr lang="en-AU" sz="1200" dirty="0" smtClean="0">
                <a:latin typeface="Arial" panose="020B0604020202020204" pitchFamily="34" charset="0"/>
                <a:cs typeface="Arial" panose="020B0604020202020204" pitchFamily="34" charset="0"/>
              </a:rPr>
              <a:t>Randell Easthorpe, Heyday Group</a:t>
            </a:r>
          </a:p>
          <a:p>
            <a:pPr marL="0" indent="0"/>
            <a:r>
              <a:rPr lang="en-AU" sz="1200" dirty="0" smtClean="0">
                <a:latin typeface="Arial" panose="020B0604020202020204" pitchFamily="34" charset="0"/>
                <a:cs typeface="Arial" panose="020B0604020202020204" pitchFamily="34" charset="0"/>
              </a:rPr>
              <a:t>Salote Scharr, </a:t>
            </a:r>
            <a:r>
              <a:rPr lang="en-AU" sz="1200" dirty="0" err="1" smtClean="0">
                <a:latin typeface="Arial" panose="020B0604020202020204" pitchFamily="34" charset="0"/>
                <a:cs typeface="Arial" panose="020B0604020202020204" pitchFamily="34" charset="0"/>
              </a:rPr>
              <a:t>yourtown</a:t>
            </a:r>
            <a:endParaRPr lang="en-AU" sz="1200" dirty="0" smtClean="0">
              <a:latin typeface="Arial" panose="020B0604020202020204" pitchFamily="34" charset="0"/>
              <a:cs typeface="Arial" panose="020B0604020202020204" pitchFamily="34" charset="0"/>
            </a:endParaRPr>
          </a:p>
          <a:p>
            <a:pPr marL="0" indent="0"/>
            <a:r>
              <a:rPr lang="en-AU" sz="1200" dirty="0" smtClean="0">
                <a:latin typeface="Arial" panose="020B0604020202020204" pitchFamily="34" charset="0"/>
                <a:cs typeface="Arial" panose="020B0604020202020204" pitchFamily="34" charset="0"/>
              </a:rPr>
              <a:t>Tony </a:t>
            </a:r>
            <a:r>
              <a:rPr lang="en-AU" sz="1200" dirty="0" err="1" smtClean="0">
                <a:latin typeface="Arial" panose="020B0604020202020204" pitchFamily="34" charset="0"/>
                <a:cs typeface="Arial" panose="020B0604020202020204" pitchFamily="34" charset="0"/>
              </a:rPr>
              <a:t>Bleasdale</a:t>
            </a:r>
            <a:r>
              <a:rPr lang="en-AU" sz="1200" dirty="0" smtClean="0">
                <a:latin typeface="Arial" panose="020B0604020202020204" pitchFamily="34" charset="0"/>
                <a:cs typeface="Arial" panose="020B0604020202020204" pitchFamily="34" charset="0"/>
              </a:rPr>
              <a:t> OAM, Blacktown City Council</a:t>
            </a:r>
          </a:p>
          <a:p>
            <a:pPr marL="0" indent="0"/>
            <a:r>
              <a:rPr lang="en-AU" sz="1200" dirty="0" smtClean="0">
                <a:latin typeface="Arial" panose="020B0604020202020204" pitchFamily="34" charset="0"/>
                <a:cs typeface="Arial" panose="020B0604020202020204" pitchFamily="34" charset="0"/>
              </a:rPr>
              <a:t>Joanne Osborne, DAMAJO</a:t>
            </a:r>
            <a:endParaRPr lang="en-AU" sz="1400" dirty="0" smtClean="0">
              <a:latin typeface="Arial" panose="020B0604020202020204" pitchFamily="34" charset="0"/>
              <a:cs typeface="Arial" panose="020B0604020202020204" pitchFamily="34" charset="0"/>
            </a:endParaRPr>
          </a:p>
          <a:p>
            <a:pPr marL="0" indent="0"/>
            <a:endParaRPr lang="en-AU" sz="1400" dirty="0">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AU" sz="1400" dirty="0">
              <a:latin typeface="Arial" panose="020B0604020202020204" pitchFamily="34" charset="0"/>
              <a:cs typeface="Arial" panose="020B0604020202020204" pitchFamily="34" charset="0"/>
            </a:endParaRPr>
          </a:p>
          <a:p>
            <a:endParaRPr lang="en-AU" sz="750" dirty="0"/>
          </a:p>
        </p:txBody>
      </p:sp>
      <p:pic>
        <p:nvPicPr>
          <p:cNvPr id="2" name="Picture 2" descr="University of New South Wales &gt; CareerHub | Australia's largest and most  active student recruitment network, for more than 10 ye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1188" y="3881226"/>
            <a:ext cx="1330830" cy="13308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westmead hospital redevelopment">
            <a:extLst>
              <a:ext uri="{FF2B5EF4-FFF2-40B4-BE49-F238E27FC236}">
                <a16:creationId xmlns:a16="http://schemas.microsoft.com/office/drawing/2014/main" id="{C80861D1-22C2-4BC1-A89B-FE1BA23B7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457" y="3501008"/>
            <a:ext cx="4726109" cy="278410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57D6DB5A-ED93-4720-A226-4E30A2A67D08}"/>
              </a:ext>
            </a:extLst>
          </p:cNvPr>
          <p:cNvSpPr txBox="1">
            <a:spLocks/>
          </p:cNvSpPr>
          <p:nvPr/>
        </p:nvSpPr>
        <p:spPr>
          <a:xfrm>
            <a:off x="3263159" y="3624224"/>
            <a:ext cx="5720234" cy="689671"/>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algn="ctr"/>
            <a:r>
              <a:rPr lang="en-AU" sz="1200" b="1" dirty="0">
                <a:solidFill>
                  <a:schemeClr val="bg1"/>
                </a:solidFill>
                <a:latin typeface="Arial" panose="020B0604020202020204" pitchFamily="34" charset="0"/>
                <a:cs typeface="Arial" panose="020B0604020202020204" pitchFamily="34" charset="0"/>
              </a:rPr>
              <a:t>Westmead hospital redevelopment (Multiplex) </a:t>
            </a:r>
            <a:endParaRPr lang="en-AU" sz="1200" b="1" dirty="0" smtClean="0">
              <a:solidFill>
                <a:schemeClr val="bg1"/>
              </a:solidFill>
              <a:latin typeface="Arial" panose="020B0604020202020204" pitchFamily="34" charset="0"/>
              <a:cs typeface="Arial" panose="020B0604020202020204" pitchFamily="34" charset="0"/>
            </a:endParaRPr>
          </a:p>
          <a:p>
            <a:pPr algn="ctr"/>
            <a:r>
              <a:rPr lang="en-AU" sz="1200" b="1" dirty="0" smtClean="0">
                <a:solidFill>
                  <a:schemeClr val="bg1"/>
                </a:solidFill>
                <a:latin typeface="Arial" panose="020B0604020202020204" pitchFamily="34" charset="0"/>
                <a:cs typeface="Arial" panose="020B0604020202020204" pitchFamily="34" charset="0"/>
              </a:rPr>
              <a:t> </a:t>
            </a:r>
            <a:r>
              <a:rPr lang="en-AU" sz="1200" b="1" dirty="0">
                <a:solidFill>
                  <a:schemeClr val="bg1"/>
                </a:solidFill>
                <a:latin typeface="Arial" panose="020B0604020202020204" pitchFamily="34" charset="0"/>
                <a:cs typeface="Arial" panose="020B0604020202020204" pitchFamily="34" charset="0"/>
              </a:rPr>
              <a:t>Connectivity Centre</a:t>
            </a:r>
          </a:p>
          <a:p>
            <a:pPr algn="ctr"/>
            <a:endParaRPr lang="en-A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03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7082-8FF7-42B6-8B95-DCE895780008}"/>
              </a:ext>
            </a:extLst>
          </p:cNvPr>
          <p:cNvSpPr/>
          <p:nvPr/>
        </p:nvSpPr>
        <p:spPr>
          <a:xfrm>
            <a:off x="107504" y="148402"/>
            <a:ext cx="8928992" cy="63049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23528" y="476672"/>
            <a:ext cx="8496944" cy="4585871"/>
          </a:xfrm>
          <a:prstGeom prst="rect">
            <a:avLst/>
          </a:prstGeom>
        </p:spPr>
        <p:txBody>
          <a:bodyPr wrap="square">
            <a:spAutoFit/>
          </a:bodyPr>
          <a:lstStyle/>
          <a:p>
            <a:r>
              <a:rPr lang="en-AU" sz="2000" b="1" dirty="0" smtClean="0"/>
              <a:t>Key findings</a:t>
            </a:r>
            <a:endParaRPr lang="en-AU" sz="1200" b="1" dirty="0"/>
          </a:p>
          <a:p>
            <a:endParaRPr lang="en-AU" sz="1200" b="1" dirty="0" smtClean="0"/>
          </a:p>
          <a:p>
            <a:r>
              <a:rPr lang="en-AU" sz="1200" b="1" dirty="0" smtClean="0"/>
              <a:t>Connectivity Centres</a:t>
            </a:r>
          </a:p>
          <a:p>
            <a:endParaRPr lang="en-AU" sz="1200" b="1" dirty="0"/>
          </a:p>
          <a:p>
            <a:r>
              <a:rPr lang="en-AU" sz="1200" dirty="0" smtClean="0"/>
              <a:t>Are an innovative and effective response to social procurement in the construction industry (and potentially in other sectors). Connectivity Centres re-focus and re-connect a complex, fragmented and sometimes dysfunctional employment system around the training and employment needs of individual job seekers and mitigate the risks and maximise the opportunities of social procurement for the construction supply chain. </a:t>
            </a:r>
            <a:endParaRPr lang="en-AU" sz="1200" b="1" dirty="0" smtClean="0"/>
          </a:p>
          <a:p>
            <a:endParaRPr lang="en-AU" sz="1200" b="1" dirty="0"/>
          </a:p>
          <a:p>
            <a:r>
              <a:rPr lang="en-AU" sz="2000" b="1" dirty="0" smtClean="0"/>
              <a:t>But</a:t>
            </a:r>
          </a:p>
          <a:p>
            <a:endParaRPr lang="en-AU" sz="1200" b="1" dirty="0"/>
          </a:p>
          <a:p>
            <a:r>
              <a:rPr lang="en-AU" sz="1200" b="1" dirty="0" smtClean="0"/>
              <a:t>Cross-sector collaboration is incredibly challenging</a:t>
            </a:r>
          </a:p>
          <a:p>
            <a:endParaRPr lang="en-AU" sz="1200" dirty="0"/>
          </a:p>
          <a:p>
            <a:r>
              <a:rPr lang="en-AU" sz="1200" dirty="0" smtClean="0"/>
              <a:t>Don’t assume everyone is there to collaborate.. Even if they say they are; cross-sector collaborations are not naturally occurring phenomenon; the whole employment system seems to be set up to undermine collaboration; don’t assume everyone has the job seekers’ interests at heart.</a:t>
            </a:r>
          </a:p>
          <a:p>
            <a:endParaRPr lang="en-AU" sz="1200" dirty="0"/>
          </a:p>
          <a:p>
            <a:r>
              <a:rPr lang="en-AU" sz="1200" b="1" dirty="0" smtClean="0"/>
              <a:t>Expert facilitation is critical</a:t>
            </a:r>
          </a:p>
          <a:p>
            <a:endParaRPr lang="en-AU" sz="1200" dirty="0"/>
          </a:p>
          <a:p>
            <a:r>
              <a:rPr lang="en-AU" sz="1200" dirty="0" smtClean="0"/>
              <a:t>Without expert facilitation cross-sector partnerships are likely to be plagued by free-riding and incorporative behaviour;  mistrust and informational and power asymmetries; every stakeholder sees the risks and opportunities of collaboration differently; the genius is in finding the centre ground where they will all play and benefit from collaboration.</a:t>
            </a:r>
          </a:p>
          <a:p>
            <a:endParaRPr lang="en-AU" sz="1200" dirty="0"/>
          </a:p>
        </p:txBody>
      </p:sp>
    </p:spTree>
    <p:extLst>
      <p:ext uri="{BB962C8B-B14F-4D97-AF65-F5344CB8AC3E}">
        <p14:creationId xmlns:p14="http://schemas.microsoft.com/office/powerpoint/2010/main" val="3842220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7082-8FF7-42B6-8B95-DCE895780008}"/>
              </a:ext>
            </a:extLst>
          </p:cNvPr>
          <p:cNvSpPr/>
          <p:nvPr/>
        </p:nvSpPr>
        <p:spPr>
          <a:xfrm>
            <a:off x="107504" y="148402"/>
            <a:ext cx="8928992" cy="63049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23528" y="476672"/>
            <a:ext cx="8496944" cy="5447645"/>
          </a:xfrm>
          <a:prstGeom prst="rect">
            <a:avLst/>
          </a:prstGeom>
        </p:spPr>
        <p:txBody>
          <a:bodyPr wrap="square">
            <a:spAutoFit/>
          </a:bodyPr>
          <a:lstStyle/>
          <a:p>
            <a:endParaRPr lang="en-AU" sz="1200" b="1" dirty="0" smtClean="0"/>
          </a:p>
          <a:p>
            <a:r>
              <a:rPr lang="en-AU" sz="1200" b="1" dirty="0" smtClean="0"/>
              <a:t>The right partners are critical (including the client)</a:t>
            </a:r>
          </a:p>
          <a:p>
            <a:endParaRPr lang="en-AU" sz="1200" dirty="0"/>
          </a:p>
          <a:p>
            <a:r>
              <a:rPr lang="en-AU" sz="1200" dirty="0" smtClean="0"/>
              <a:t>Common vision of shared benefits of </a:t>
            </a:r>
            <a:r>
              <a:rPr lang="en-AU" sz="1200" dirty="0" smtClean="0"/>
              <a:t>collaboration; common focus of putting job seekers first; </a:t>
            </a:r>
            <a:r>
              <a:rPr lang="en-AU" sz="1200" dirty="0"/>
              <a:t>collaborative relationships and </a:t>
            </a:r>
            <a:r>
              <a:rPr lang="en-AU" sz="1200" dirty="0" smtClean="0"/>
              <a:t>norms; Interpersonal </a:t>
            </a:r>
            <a:r>
              <a:rPr lang="en-AU" sz="1200" dirty="0"/>
              <a:t>relationships (trust, prior working relationships and history of working together); collaborative norms (identification with and commitment to collaboration, willingness to override parent organisational-centric goals for the collective </a:t>
            </a:r>
            <a:r>
              <a:rPr lang="en-AU" sz="1200" dirty="0" smtClean="0"/>
              <a:t>good of the job seeker, </a:t>
            </a:r>
            <a:r>
              <a:rPr lang="en-AU" sz="1200" dirty="0"/>
              <a:t>willingness to share risks and rewards); common mission/vision/values – shared problem definition, design, development and achievement of </a:t>
            </a:r>
            <a:r>
              <a:rPr lang="en-AU" sz="1200" dirty="0" smtClean="0"/>
              <a:t>goals. Involving disadvantaged job seekers in program design. These diamonds are rare.</a:t>
            </a:r>
          </a:p>
          <a:p>
            <a:endParaRPr lang="en-AU" sz="1200" dirty="0"/>
          </a:p>
          <a:p>
            <a:r>
              <a:rPr lang="en-AU" sz="1200" b="1" dirty="0" smtClean="0"/>
              <a:t>Collaborative management and leadership is key</a:t>
            </a:r>
          </a:p>
          <a:p>
            <a:endParaRPr lang="en-AU" sz="1200" dirty="0"/>
          </a:p>
          <a:p>
            <a:r>
              <a:rPr lang="en-AU" sz="1200" dirty="0" smtClean="0"/>
              <a:t>Dedicated </a:t>
            </a:r>
            <a:r>
              <a:rPr lang="en-AU" sz="1200" dirty="0"/>
              <a:t>collaborative management and leadership which is relationship-focussed, facilitative and nurturing to bring together a disparate set of actors around one common goal. Collaborative agenda/goals jointly established; clear terms of engagement (rules for joint decision-making, power sharing, collaborative behaviours established), establishment of conducive environment for collaboration </a:t>
            </a:r>
            <a:r>
              <a:rPr lang="en-AU" sz="1200" dirty="0" smtClean="0"/>
              <a:t>and micro-processes such as collaborative language.</a:t>
            </a:r>
          </a:p>
          <a:p>
            <a:endParaRPr lang="en-AU" sz="1200" dirty="0"/>
          </a:p>
          <a:p>
            <a:r>
              <a:rPr lang="en-AU" sz="1200" b="1" dirty="0" smtClean="0"/>
              <a:t>Integrative mechanisms and governance are necessary</a:t>
            </a:r>
          </a:p>
          <a:p>
            <a:r>
              <a:rPr lang="en-AU" sz="1200" dirty="0" smtClean="0"/>
              <a:t> </a:t>
            </a:r>
          </a:p>
          <a:p>
            <a:r>
              <a:rPr lang="en-AU" sz="1200" dirty="0" smtClean="0"/>
              <a:t>Supportive backbone structures</a:t>
            </a:r>
            <a:r>
              <a:rPr lang="en-AU" sz="1200" dirty="0"/>
              <a:t>, </a:t>
            </a:r>
            <a:r>
              <a:rPr lang="en-AU" sz="1200" dirty="0" smtClean="0"/>
              <a:t>resources (physical, human, financial, technologica</a:t>
            </a:r>
            <a:r>
              <a:rPr lang="en-AU" sz="1200" dirty="0" smtClean="0"/>
              <a:t>l) </a:t>
            </a:r>
            <a:r>
              <a:rPr lang="en-AU" sz="1200" dirty="0" smtClean="0"/>
              <a:t>processes</a:t>
            </a:r>
            <a:r>
              <a:rPr lang="en-AU" sz="1200" dirty="0"/>
              <a:t>; systems; roles; practices; education; </a:t>
            </a:r>
            <a:r>
              <a:rPr lang="en-AU" sz="1200" dirty="0" smtClean="0"/>
              <a:t>that enable </a:t>
            </a:r>
            <a:r>
              <a:rPr lang="en-AU" sz="1200" dirty="0"/>
              <a:t>cross-sector collaboration, intermediaries to foster </a:t>
            </a:r>
            <a:r>
              <a:rPr lang="en-AU" sz="1200" dirty="0" smtClean="0"/>
              <a:t>collaboration.</a:t>
            </a:r>
          </a:p>
          <a:p>
            <a:endParaRPr lang="en-AU" sz="1200" dirty="0"/>
          </a:p>
          <a:p>
            <a:r>
              <a:rPr lang="en-AU" sz="1200" b="1" dirty="0" smtClean="0"/>
              <a:t>Personal attributes, knowledge and skills need to be developed</a:t>
            </a:r>
          </a:p>
          <a:p>
            <a:endParaRPr lang="en-AU" sz="1200" b="1" dirty="0" smtClean="0"/>
          </a:p>
          <a:p>
            <a:r>
              <a:rPr lang="en-AU" sz="1200" dirty="0" smtClean="0"/>
              <a:t>Collaborative competencies</a:t>
            </a:r>
            <a:r>
              <a:rPr lang="en-AU" sz="1200" dirty="0"/>
              <a:t>, attitudes, experiences, perceptions and skills to foster collaboration – knowledge of different sectors, big picture thinking, effective communication with multiple disciplines, mediation and negotiation skills, team-building skills, flexibility, broad notions of value, valuing </a:t>
            </a:r>
            <a:r>
              <a:rPr lang="en-AU" sz="1200" dirty="0" smtClean="0"/>
              <a:t>collaboration. Motivation and determination to make a difference, address disadvantage and bring about wider systems change.</a:t>
            </a:r>
            <a:endParaRPr lang="en-AU" sz="1200" dirty="0"/>
          </a:p>
        </p:txBody>
      </p:sp>
    </p:spTree>
    <p:extLst>
      <p:ext uri="{BB962C8B-B14F-4D97-AF65-F5344CB8AC3E}">
        <p14:creationId xmlns:p14="http://schemas.microsoft.com/office/powerpoint/2010/main" val="1535893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7082-8FF7-42B6-8B95-DCE895780008}"/>
              </a:ext>
            </a:extLst>
          </p:cNvPr>
          <p:cNvSpPr/>
          <p:nvPr/>
        </p:nvSpPr>
        <p:spPr>
          <a:xfrm>
            <a:off x="107504" y="148402"/>
            <a:ext cx="8928992" cy="65209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Content Placeholder 2">
            <a:extLst>
              <a:ext uri="{FF2B5EF4-FFF2-40B4-BE49-F238E27FC236}">
                <a16:creationId xmlns:a16="http://schemas.microsoft.com/office/drawing/2014/main" id="{56EF1931-CAE0-482B-84B0-75325B660AB7}"/>
              </a:ext>
            </a:extLst>
          </p:cNvPr>
          <p:cNvSpPr>
            <a:spLocks noGrp="1"/>
          </p:cNvSpPr>
          <p:nvPr>
            <p:ph idx="1"/>
          </p:nvPr>
        </p:nvSpPr>
        <p:spPr>
          <a:xfrm>
            <a:off x="233772" y="620688"/>
            <a:ext cx="8676456" cy="5112568"/>
          </a:xfrm>
        </p:spPr>
        <p:txBody>
          <a:bodyPr/>
          <a:lstStyle/>
          <a:p>
            <a:pPr lvl="0" algn="ctr">
              <a:lnSpc>
                <a:spcPct val="100000"/>
              </a:lnSpc>
            </a:pPr>
            <a:r>
              <a:rPr lang="en-AU" sz="2800" b="1" dirty="0" smtClean="0">
                <a:latin typeface="Arial" panose="020B0604020202020204" pitchFamily="34" charset="0"/>
                <a:cs typeface="Arial" panose="020B0604020202020204" pitchFamily="34" charset="0"/>
              </a:rPr>
              <a:t>Conclusion</a:t>
            </a:r>
          </a:p>
          <a:p>
            <a:pPr lvl="0" algn="ctr">
              <a:lnSpc>
                <a:spcPct val="100000"/>
              </a:lnSpc>
            </a:pPr>
            <a:endParaRPr lang="en-AU" b="1" dirty="0">
              <a:latin typeface="Arial" panose="020B0604020202020204" pitchFamily="34" charset="0"/>
              <a:cs typeface="Arial" panose="020B0604020202020204" pitchFamily="34" charset="0"/>
            </a:endParaRPr>
          </a:p>
          <a:p>
            <a:pPr lvl="0" algn="ctr">
              <a:lnSpc>
                <a:spcPct val="100000"/>
              </a:lnSpc>
            </a:pPr>
            <a:r>
              <a:rPr lang="en-AU" dirty="0" smtClean="0">
                <a:latin typeface="Arial" panose="020B0604020202020204" pitchFamily="34" charset="0"/>
                <a:cs typeface="Arial" panose="020B0604020202020204" pitchFamily="34" charset="0"/>
              </a:rPr>
              <a:t>Social procurement in construction is easier said than done</a:t>
            </a:r>
          </a:p>
          <a:p>
            <a:pPr lvl="0" algn="ctr">
              <a:lnSpc>
                <a:spcPct val="100000"/>
              </a:lnSpc>
            </a:pPr>
            <a:endParaRPr lang="en-AU" dirty="0">
              <a:latin typeface="Arial" panose="020B0604020202020204" pitchFamily="34" charset="0"/>
              <a:cs typeface="Arial" panose="020B0604020202020204" pitchFamily="34" charset="0"/>
            </a:endParaRPr>
          </a:p>
          <a:p>
            <a:pPr lvl="0" algn="ctr">
              <a:lnSpc>
                <a:spcPct val="100000"/>
              </a:lnSpc>
            </a:pPr>
            <a:r>
              <a:rPr lang="en-AU" dirty="0" smtClean="0">
                <a:latin typeface="Arial" panose="020B0604020202020204" pitchFamily="34" charset="0"/>
                <a:cs typeface="Arial" panose="020B0604020202020204" pitchFamily="34" charset="0"/>
              </a:rPr>
              <a:t>It’s a tough place to implement social procurement</a:t>
            </a:r>
          </a:p>
          <a:p>
            <a:pPr lvl="0" algn="ctr">
              <a:lnSpc>
                <a:spcPct val="100000"/>
              </a:lnSpc>
            </a:pPr>
            <a:endParaRPr lang="en-AU" dirty="0">
              <a:latin typeface="Arial" panose="020B0604020202020204" pitchFamily="34" charset="0"/>
              <a:cs typeface="Arial" panose="020B0604020202020204" pitchFamily="34" charset="0"/>
            </a:endParaRPr>
          </a:p>
          <a:p>
            <a:pPr lvl="0" algn="ctr">
              <a:lnSpc>
                <a:spcPct val="100000"/>
              </a:lnSpc>
            </a:pPr>
            <a:r>
              <a:rPr lang="en-AU" dirty="0" smtClean="0">
                <a:latin typeface="Arial" panose="020B0604020202020204" pitchFamily="34" charset="0"/>
                <a:cs typeface="Arial" panose="020B0604020202020204" pitchFamily="34" charset="0"/>
              </a:rPr>
              <a:t>There is a real risk that social procurement policy could run </a:t>
            </a:r>
          </a:p>
          <a:p>
            <a:pPr lvl="0" algn="ctr">
              <a:lnSpc>
                <a:spcPct val="100000"/>
              </a:lnSpc>
            </a:pPr>
            <a:r>
              <a:rPr lang="en-AU" dirty="0" smtClean="0">
                <a:latin typeface="Arial" panose="020B0604020202020204" pitchFamily="34" charset="0"/>
                <a:cs typeface="Arial" panose="020B0604020202020204" pitchFamily="34" charset="0"/>
              </a:rPr>
              <a:t>ahead of practice</a:t>
            </a:r>
          </a:p>
          <a:p>
            <a:pPr lvl="0" algn="ctr">
              <a:lnSpc>
                <a:spcPct val="100000"/>
              </a:lnSpc>
            </a:pPr>
            <a:endParaRPr lang="en-AU" dirty="0">
              <a:latin typeface="Arial" panose="020B0604020202020204" pitchFamily="34" charset="0"/>
              <a:cs typeface="Arial" panose="020B0604020202020204" pitchFamily="34" charset="0"/>
            </a:endParaRPr>
          </a:p>
          <a:p>
            <a:pPr lvl="0" algn="ctr">
              <a:lnSpc>
                <a:spcPct val="100000"/>
              </a:lnSpc>
            </a:pPr>
            <a:r>
              <a:rPr lang="en-AU" dirty="0" smtClean="0">
                <a:latin typeface="Arial" panose="020B0604020202020204" pitchFamily="34" charset="0"/>
                <a:cs typeface="Arial" panose="020B0604020202020204" pitchFamily="34" charset="0"/>
              </a:rPr>
              <a:t>At worse, social procurement could be counter-productive </a:t>
            </a:r>
          </a:p>
          <a:p>
            <a:pPr lvl="0" algn="ctr">
              <a:lnSpc>
                <a:spcPct val="100000"/>
              </a:lnSpc>
            </a:pPr>
            <a:r>
              <a:rPr lang="en-AU" dirty="0" smtClean="0">
                <a:latin typeface="Arial" panose="020B0604020202020204" pitchFamily="34" charset="0"/>
                <a:cs typeface="Arial" panose="020B0604020202020204" pitchFamily="34" charset="0"/>
              </a:rPr>
              <a:t>and expose already vulnerable people to even greater risk</a:t>
            </a:r>
          </a:p>
          <a:p>
            <a:pPr lvl="0" algn="ctr">
              <a:lnSpc>
                <a:spcPct val="100000"/>
              </a:lnSpc>
            </a:pPr>
            <a:endParaRPr lang="en-AU" dirty="0">
              <a:latin typeface="Arial" panose="020B0604020202020204" pitchFamily="34" charset="0"/>
              <a:cs typeface="Arial" panose="020B0604020202020204" pitchFamily="34" charset="0"/>
            </a:endParaRPr>
          </a:p>
          <a:p>
            <a:pPr lvl="0" algn="ctr">
              <a:lnSpc>
                <a:spcPct val="100000"/>
              </a:lnSpc>
            </a:pPr>
            <a:r>
              <a:rPr lang="en-AU" dirty="0" smtClean="0">
                <a:latin typeface="Arial" panose="020B0604020202020204" pitchFamily="34" charset="0"/>
                <a:cs typeface="Arial" panose="020B0604020202020204" pitchFamily="34" charset="0"/>
              </a:rPr>
              <a:t>Innovations like the Connectivity Centres are critical in mitigating </a:t>
            </a:r>
          </a:p>
          <a:p>
            <a:pPr lvl="0" algn="ctr">
              <a:lnSpc>
                <a:spcPct val="100000"/>
              </a:lnSpc>
            </a:pPr>
            <a:r>
              <a:rPr lang="en-AU" dirty="0" smtClean="0">
                <a:latin typeface="Arial" panose="020B0604020202020204" pitchFamily="34" charset="0"/>
                <a:cs typeface="Arial" panose="020B0604020202020204" pitchFamily="34" charset="0"/>
              </a:rPr>
              <a:t>the risks and maximising the opportunities of social procurement</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00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5E91AC-BDF8-4C78-BD14-9B86B3BB47A3}"/>
              </a:ext>
            </a:extLst>
          </p:cNvPr>
          <p:cNvSpPr/>
          <p:nvPr/>
        </p:nvSpPr>
        <p:spPr>
          <a:xfrm>
            <a:off x="179512" y="136525"/>
            <a:ext cx="8784976" cy="59567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3FD7593-AFA1-4478-A871-856AEBB6C370}"/>
              </a:ext>
            </a:extLst>
          </p:cNvPr>
          <p:cNvSpPr>
            <a:spLocks noGrp="1"/>
          </p:cNvSpPr>
          <p:nvPr>
            <p:ph idx="1"/>
          </p:nvPr>
        </p:nvSpPr>
        <p:spPr>
          <a:xfrm>
            <a:off x="377305" y="260648"/>
            <a:ext cx="8280920" cy="7128792"/>
          </a:xfrm>
        </p:spPr>
        <p:txBody>
          <a:bodyPr/>
          <a:lstStyle/>
          <a:p>
            <a:pPr lvl="0">
              <a:lnSpc>
                <a:spcPct val="100000"/>
              </a:lnSpc>
            </a:pPr>
            <a:r>
              <a:rPr lang="en-AU" sz="2400" b="1" dirty="0" smtClean="0">
                <a:latin typeface="Arial" panose="020B0604020202020204" pitchFamily="34" charset="0"/>
                <a:cs typeface="Arial" panose="020B0604020202020204" pitchFamily="34" charset="0"/>
              </a:rPr>
              <a:t>Youth unemployment</a:t>
            </a:r>
            <a:endParaRPr lang="en-AU" sz="2400" b="1" dirty="0">
              <a:latin typeface="Arial" panose="020B0604020202020204" pitchFamily="34" charset="0"/>
              <a:cs typeface="Arial" panose="020B0604020202020204" pitchFamily="34" charset="0"/>
            </a:endParaRPr>
          </a:p>
          <a:p>
            <a:pPr lvl="0"/>
            <a:endParaRPr lang="en-AU" sz="1400" dirty="0">
              <a:latin typeface="Arial" panose="020B0604020202020204" pitchFamily="34" charset="0"/>
              <a:cs typeface="Arial" panose="020B0604020202020204" pitchFamily="34" charset="0"/>
            </a:endParaRPr>
          </a:p>
          <a:p>
            <a:endParaRPr lang="en-AU" sz="750" dirty="0"/>
          </a:p>
        </p:txBody>
      </p:sp>
      <p:sp>
        <p:nvSpPr>
          <p:cNvPr id="5" name="Slide Number Placeholder 4">
            <a:extLst>
              <a:ext uri="{FF2B5EF4-FFF2-40B4-BE49-F238E27FC236}">
                <a16:creationId xmlns:a16="http://schemas.microsoft.com/office/drawing/2014/main" id="{8C59F707-1E86-48D9-A6A9-4622F85B73BE}"/>
              </a:ext>
            </a:extLst>
          </p:cNvPr>
          <p:cNvSpPr>
            <a:spLocks noGrp="1"/>
          </p:cNvSpPr>
          <p:nvPr>
            <p:ph type="sldNum" sz="quarter" idx="4"/>
          </p:nvPr>
        </p:nvSpPr>
        <p:spPr/>
        <p:txBody>
          <a:bodyPr/>
          <a:lstStyle/>
          <a:p>
            <a:fld id="{558FA62C-2A9E-D242-A3F2-373FBD4EB666}" type="slidenum">
              <a:rPr lang="id-ID" smtClean="0"/>
              <a:pPr/>
              <a:t>2</a:t>
            </a:fld>
            <a:endParaRPr lang="id-ID"/>
          </a:p>
        </p:txBody>
      </p:sp>
      <p:sp>
        <p:nvSpPr>
          <p:cNvPr id="4" name="Rectangle 3"/>
          <p:cNvSpPr/>
          <p:nvPr/>
        </p:nvSpPr>
        <p:spPr>
          <a:xfrm>
            <a:off x="453929" y="5082805"/>
            <a:ext cx="7200800" cy="836255"/>
          </a:xfrm>
          <a:prstGeom prst="rect">
            <a:avLst/>
          </a:prstGeom>
        </p:spPr>
        <p:txBody>
          <a:bodyPr wrap="square">
            <a:spAutoFit/>
          </a:bodyPr>
          <a:lstStyle/>
          <a:p>
            <a:pPr>
              <a:lnSpc>
                <a:spcPct val="107000"/>
              </a:lnSpc>
              <a:spcAft>
                <a:spcPts val="800"/>
              </a:spcAft>
            </a:pPr>
            <a:r>
              <a:rPr lang="en-AU" sz="800" dirty="0" smtClean="0">
                <a:solidFill>
                  <a:srgbClr val="494444"/>
                </a:solidFill>
                <a:ea typeface="Calibri" panose="020F0502020204030204" pitchFamily="34" charset="0"/>
                <a:cs typeface="Arial" panose="020B0604020202020204" pitchFamily="34" charset="0"/>
              </a:rPr>
              <a:t>Source: </a:t>
            </a:r>
            <a:r>
              <a:rPr lang="en-AU" sz="800" dirty="0">
                <a:solidFill>
                  <a:srgbClr val="494444"/>
                </a:solidFill>
                <a:ea typeface="Calibri" panose="020F0502020204030204" pitchFamily="34" charset="0"/>
                <a:cs typeface="Arial" panose="020B0604020202020204" pitchFamily="34" charset="0"/>
              </a:rPr>
              <a:t> </a:t>
            </a:r>
            <a:r>
              <a:rPr lang="en-AU" sz="800" dirty="0">
                <a:ea typeface="Calibri" panose="020F0502020204030204" pitchFamily="34" charset="0"/>
                <a:cs typeface="Arial" panose="020B0604020202020204" pitchFamily="34" charset="0"/>
              </a:rPr>
              <a:t>OECD (2021), Youth unemployment rate (indicator). </a:t>
            </a:r>
            <a:r>
              <a:rPr lang="en-AU" sz="800" dirty="0" err="1">
                <a:ea typeface="Calibri" panose="020F0502020204030204" pitchFamily="34" charset="0"/>
                <a:cs typeface="Arial" panose="020B0604020202020204" pitchFamily="34" charset="0"/>
              </a:rPr>
              <a:t>doi</a:t>
            </a:r>
            <a:r>
              <a:rPr lang="en-AU" sz="800" dirty="0">
                <a:ea typeface="Calibri" panose="020F0502020204030204" pitchFamily="34" charset="0"/>
                <a:cs typeface="Arial" panose="020B0604020202020204" pitchFamily="34" charset="0"/>
              </a:rPr>
              <a:t>: 10.1787/c3634df7-en (Accessed on 24 May 2021</a:t>
            </a:r>
            <a:r>
              <a:rPr lang="en-AU" sz="800" dirty="0" smtClean="0">
                <a:ea typeface="Calibri" panose="020F0502020204030204" pitchFamily="34" charset="0"/>
                <a:cs typeface="Arial" panose="020B0604020202020204" pitchFamily="34" charset="0"/>
              </a:rPr>
              <a:t>)</a:t>
            </a:r>
          </a:p>
          <a:p>
            <a:r>
              <a:rPr lang="en-AU" sz="800" dirty="0" smtClean="0">
                <a:ea typeface="Calibri" panose="020F0502020204030204" pitchFamily="34" charset="0"/>
                <a:cs typeface="Arial" panose="020B0604020202020204" pitchFamily="34" charset="0"/>
              </a:rPr>
              <a:t>ABS (2021) </a:t>
            </a:r>
            <a:r>
              <a:rPr lang="en-AU" sz="800" dirty="0">
                <a:cs typeface="Arial" panose="020B0604020202020204" pitchFamily="34" charset="0"/>
              </a:rPr>
              <a:t>Labour Force, </a:t>
            </a:r>
            <a:r>
              <a:rPr lang="en-AU" sz="800" dirty="0" smtClean="0">
                <a:cs typeface="Arial" panose="020B0604020202020204" pitchFamily="34" charset="0"/>
              </a:rPr>
              <a:t>Australia, Reference period May 2021, Australian Bureau of Statistics</a:t>
            </a:r>
          </a:p>
          <a:p>
            <a:endParaRPr lang="en-AU" sz="800" dirty="0">
              <a:cs typeface="Arial" panose="020B0604020202020204" pitchFamily="34" charset="0"/>
            </a:endParaRPr>
          </a:p>
          <a:p>
            <a:pPr>
              <a:lnSpc>
                <a:spcPct val="107000"/>
              </a:lnSpc>
              <a:spcAft>
                <a:spcPts val="800"/>
              </a:spcAft>
            </a:pPr>
            <a:r>
              <a:rPr lang="en-AU" sz="800" dirty="0" smtClean="0">
                <a:solidFill>
                  <a:srgbClr val="494444"/>
                </a:solidFill>
                <a:ea typeface="Calibri" panose="020F0502020204030204" pitchFamily="34" charset="0"/>
                <a:cs typeface="Arial" panose="020B0604020202020204" pitchFamily="34" charset="0"/>
              </a:rPr>
              <a:t>The </a:t>
            </a:r>
            <a:r>
              <a:rPr lang="en-AU" sz="800" dirty="0">
                <a:solidFill>
                  <a:srgbClr val="494444"/>
                </a:solidFill>
                <a:ea typeface="Calibri" panose="020F0502020204030204" pitchFamily="34" charset="0"/>
                <a:cs typeface="Arial" panose="020B0604020202020204" pitchFamily="34" charset="0"/>
              </a:rPr>
              <a:t>youth unemployment rate is the number of unemployed 15-24 year-olds expressed as a percentage of the youth labour force. Unemployed people are those who report that they are without work, that they are available for work and that they have taken active steps to find work in the last four weeks</a:t>
            </a:r>
            <a:r>
              <a:rPr lang="en-AU" sz="800" dirty="0" smtClean="0">
                <a:solidFill>
                  <a:srgbClr val="494444"/>
                </a:solidFill>
                <a:ea typeface="Calibri" panose="020F0502020204030204" pitchFamily="34" charset="0"/>
                <a:cs typeface="Arial" panose="020B0604020202020204" pitchFamily="34" charset="0"/>
              </a:rPr>
              <a:t>.</a:t>
            </a:r>
            <a:endParaRPr lang="en-AU" sz="800" dirty="0">
              <a:ea typeface="Calibri" panose="020F0502020204030204" pitchFamily="34" charset="0"/>
              <a:cs typeface="Arial" panose="020B0604020202020204" pitchFamily="34" charset="0"/>
            </a:endParaRPr>
          </a:p>
        </p:txBody>
      </p:sp>
      <p:pic>
        <p:nvPicPr>
          <p:cNvPr id="7" name="Picture 6"/>
          <p:cNvPicPr>
            <a:picLocks noChangeAspect="1"/>
          </p:cNvPicPr>
          <p:nvPr/>
        </p:nvPicPr>
        <p:blipFill rotWithShape="1">
          <a:blip r:embed="rId2"/>
          <a:srcRect t="346" b="1409"/>
          <a:stretch/>
        </p:blipFill>
        <p:spPr>
          <a:xfrm>
            <a:off x="485775" y="777193"/>
            <a:ext cx="7686625" cy="4032000"/>
          </a:xfrm>
          <a:prstGeom prst="rect">
            <a:avLst/>
          </a:prstGeom>
        </p:spPr>
      </p:pic>
      <p:sp>
        <p:nvSpPr>
          <p:cNvPr id="2" name="TextBox 1"/>
          <p:cNvSpPr txBox="1"/>
          <p:nvPr/>
        </p:nvSpPr>
        <p:spPr>
          <a:xfrm>
            <a:off x="971600" y="980728"/>
            <a:ext cx="2326278" cy="48167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Sommet bold"/>
                <a:ea typeface="+mn-ea"/>
                <a:cs typeface="+mn-cs"/>
              </a:rPr>
              <a:t>General unemployment – 5.5%</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150" b="1" dirty="0" smtClean="0">
                <a:solidFill>
                  <a:srgbClr val="FF0000"/>
                </a:solidFill>
                <a:latin typeface="Sommet bold"/>
              </a:rPr>
              <a:t>Youth unemployment – 10.6%</a:t>
            </a:r>
            <a:endParaRPr kumimoji="0" lang="en-AU" sz="1150" b="1" i="0" u="none" strike="noStrike" kern="1200" cap="none" spc="0" normalizeH="0" baseline="0" noProof="0" dirty="0" smtClean="0">
              <a:ln>
                <a:noFill/>
              </a:ln>
              <a:solidFill>
                <a:srgbClr val="FF0000"/>
              </a:solidFill>
              <a:effectLst/>
              <a:uLnTx/>
              <a:uFillTx/>
              <a:latin typeface="Sommet bold"/>
            </a:endParaRPr>
          </a:p>
        </p:txBody>
      </p:sp>
      <p:sp>
        <p:nvSpPr>
          <p:cNvPr id="8" name="TextBox 7"/>
          <p:cNvSpPr txBox="1"/>
          <p:nvPr/>
        </p:nvSpPr>
        <p:spPr>
          <a:xfrm>
            <a:off x="3297878" y="980728"/>
            <a:ext cx="2717411" cy="48167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Sommet bold"/>
                <a:ea typeface="+mn-ea"/>
                <a:cs typeface="+mn-cs"/>
              </a:rPr>
              <a:t>General under-employment – 7.8%</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150" b="1" dirty="0" smtClean="0">
                <a:solidFill>
                  <a:srgbClr val="FF0000"/>
                </a:solidFill>
                <a:latin typeface="Sommet bold"/>
              </a:rPr>
              <a:t>Youth under-employment – 16.10%</a:t>
            </a:r>
            <a:endParaRPr kumimoji="0" lang="en-AU" sz="1150" b="1" i="0" u="none" strike="noStrike" kern="1200" cap="none" spc="0" normalizeH="0" baseline="0" noProof="0" dirty="0" smtClean="0">
              <a:ln>
                <a:noFill/>
              </a:ln>
              <a:solidFill>
                <a:srgbClr val="FF0000"/>
              </a:solidFill>
              <a:effectLst/>
              <a:uLnTx/>
              <a:uFillTx/>
              <a:latin typeface="Sommet bold"/>
            </a:endParaRPr>
          </a:p>
        </p:txBody>
      </p:sp>
      <p:sp>
        <p:nvSpPr>
          <p:cNvPr id="9" name="TextBox 8"/>
          <p:cNvSpPr txBox="1"/>
          <p:nvPr/>
        </p:nvSpPr>
        <p:spPr>
          <a:xfrm>
            <a:off x="971600" y="1586521"/>
            <a:ext cx="2682145" cy="48167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Sommet bold"/>
                <a:ea typeface="+mn-ea"/>
                <a:cs typeface="+mn-cs"/>
              </a:rPr>
              <a:t>General under- utilisation  – 13.3%</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150" b="1" dirty="0" smtClean="0">
                <a:solidFill>
                  <a:srgbClr val="FF0000"/>
                </a:solidFill>
                <a:latin typeface="Sommet bold"/>
              </a:rPr>
              <a:t>Youth unemployment – 26.7%</a:t>
            </a:r>
            <a:endParaRPr kumimoji="0" lang="en-AU" sz="1150" b="1" i="0" u="none" strike="noStrike" kern="1200" cap="none" spc="0" normalizeH="0" baseline="0" noProof="0" dirty="0" smtClean="0">
              <a:ln>
                <a:noFill/>
              </a:ln>
              <a:solidFill>
                <a:srgbClr val="FF0000"/>
              </a:solidFill>
              <a:effectLst/>
              <a:uLnTx/>
              <a:uFillTx/>
              <a:latin typeface="Sommet bold"/>
            </a:endParaRPr>
          </a:p>
        </p:txBody>
      </p:sp>
      <p:sp>
        <p:nvSpPr>
          <p:cNvPr id="10" name="TextBox 9"/>
          <p:cNvSpPr txBox="1"/>
          <p:nvPr/>
        </p:nvSpPr>
        <p:spPr>
          <a:xfrm>
            <a:off x="3491880" y="1584275"/>
            <a:ext cx="1731564"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rgbClr val="FF0000"/>
                </a:solidFill>
                <a:effectLst/>
                <a:uLnTx/>
                <a:uFillTx/>
                <a:latin typeface="Sommet bold"/>
                <a:ea typeface="+mn-ea"/>
                <a:cs typeface="+mn-cs"/>
              </a:rPr>
              <a:t>NEET </a:t>
            </a:r>
            <a:r>
              <a:rPr lang="en-AU" sz="1150" b="1" dirty="0" smtClean="0">
                <a:solidFill>
                  <a:srgbClr val="FF0000"/>
                </a:solidFill>
                <a:latin typeface="Sommet bold"/>
              </a:rPr>
              <a:t>Youth – 300,000</a:t>
            </a:r>
            <a:endParaRPr kumimoji="0" lang="en-AU" sz="1150" b="1" i="0" u="none" strike="noStrike" kern="1200" cap="none" spc="0" normalizeH="0" baseline="0" noProof="0" dirty="0" smtClean="0">
              <a:ln>
                <a:noFill/>
              </a:ln>
              <a:solidFill>
                <a:srgbClr val="FF0000"/>
              </a:solidFill>
              <a:effectLst/>
              <a:uLnTx/>
              <a:uFillTx/>
              <a:latin typeface="Sommet bold"/>
            </a:endParaRPr>
          </a:p>
        </p:txBody>
      </p:sp>
    </p:spTree>
    <p:extLst>
      <p:ext uri="{BB962C8B-B14F-4D97-AF65-F5344CB8AC3E}">
        <p14:creationId xmlns:p14="http://schemas.microsoft.com/office/powerpoint/2010/main" val="208574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5E91AC-BDF8-4C78-BD14-9B86B3BB47A3}"/>
              </a:ext>
            </a:extLst>
          </p:cNvPr>
          <p:cNvSpPr/>
          <p:nvPr/>
        </p:nvSpPr>
        <p:spPr>
          <a:xfrm>
            <a:off x="179512" y="188640"/>
            <a:ext cx="8784976" cy="6480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3FD7593-AFA1-4478-A871-856AEBB6C370}"/>
              </a:ext>
            </a:extLst>
          </p:cNvPr>
          <p:cNvSpPr>
            <a:spLocks noGrp="1"/>
          </p:cNvSpPr>
          <p:nvPr>
            <p:ph idx="1"/>
          </p:nvPr>
        </p:nvSpPr>
        <p:spPr>
          <a:xfrm>
            <a:off x="467544" y="404664"/>
            <a:ext cx="8280920" cy="7128792"/>
          </a:xfrm>
        </p:spPr>
        <p:txBody>
          <a:bodyPr/>
          <a:lstStyle/>
          <a:p>
            <a:pPr lvl="0">
              <a:lnSpc>
                <a:spcPct val="100000"/>
              </a:lnSpc>
            </a:pPr>
            <a:r>
              <a:rPr lang="en-AU" sz="2400" b="1" dirty="0" smtClean="0">
                <a:latin typeface="Arial" panose="020B0604020202020204" pitchFamily="34" charset="0"/>
                <a:cs typeface="Arial" panose="020B0604020202020204" pitchFamily="34" charset="0"/>
              </a:rPr>
              <a:t>How do we turn it around?</a:t>
            </a:r>
            <a:endParaRPr lang="en-AU" sz="2400" b="1" dirty="0">
              <a:latin typeface="Arial" panose="020B0604020202020204" pitchFamily="34" charset="0"/>
              <a:cs typeface="Arial" panose="020B0604020202020204" pitchFamily="34" charset="0"/>
            </a:endParaRPr>
          </a:p>
          <a:p>
            <a:pPr lvl="0"/>
            <a:endParaRPr lang="en-AU" sz="1400" dirty="0" smtClean="0">
              <a:latin typeface="Arial" panose="020B0604020202020204" pitchFamily="34" charset="0"/>
              <a:cs typeface="Arial" panose="020B0604020202020204" pitchFamily="34" charset="0"/>
            </a:endParaRPr>
          </a:p>
          <a:p>
            <a:pPr lvl="0"/>
            <a:r>
              <a:rPr lang="en-AU" dirty="0" smtClean="0">
                <a:latin typeface="Arial" panose="020B0604020202020204" pitchFamily="34" charset="0"/>
                <a:cs typeface="Arial" panose="020B0604020202020204" pitchFamily="34" charset="0"/>
              </a:rPr>
              <a:t>The best performers do four main things better than the worst performers:</a:t>
            </a:r>
          </a:p>
          <a:p>
            <a:pPr lvl="0"/>
            <a:endParaRPr lang="en-AU" sz="1400" dirty="0">
              <a:latin typeface="Arial" panose="020B0604020202020204" pitchFamily="34" charset="0"/>
              <a:cs typeface="Arial" panose="020B0604020202020204" pitchFamily="34" charset="0"/>
            </a:endParaRPr>
          </a:p>
          <a:p>
            <a:pPr marL="457200" lvl="0" indent="-457200">
              <a:buFont typeface="+mj-lt"/>
              <a:buAutoNum type="arabicPeriod"/>
            </a:pPr>
            <a:r>
              <a:rPr lang="en-AU" sz="1600" dirty="0" smtClean="0">
                <a:latin typeface="Arial" panose="020B0604020202020204" pitchFamily="34" charset="0"/>
                <a:cs typeface="Arial" panose="020B0604020202020204" pitchFamily="34" charset="0"/>
              </a:rPr>
              <a:t>Training and education for young people  (especially socially and economically disadvantaged)</a:t>
            </a:r>
          </a:p>
          <a:p>
            <a:pPr marL="457200" lvl="0" indent="-457200">
              <a:buFont typeface="+mj-lt"/>
              <a:buAutoNum type="arabicPeriod"/>
            </a:pPr>
            <a:r>
              <a:rPr lang="en-AU" sz="1600" dirty="0" smtClean="0">
                <a:latin typeface="Arial" panose="020B0604020202020204" pitchFamily="34" charset="0"/>
                <a:cs typeface="Arial" panose="020B0604020202020204" pitchFamily="34" charset="0"/>
              </a:rPr>
              <a:t>Career advice and planning (to help make right choices)</a:t>
            </a:r>
          </a:p>
          <a:p>
            <a:pPr marL="457200" lvl="0" indent="-457200">
              <a:buFont typeface="+mj-lt"/>
              <a:buAutoNum type="arabicPeriod"/>
            </a:pPr>
            <a:r>
              <a:rPr lang="en-AU" sz="1600" dirty="0" smtClean="0">
                <a:latin typeface="Arial" panose="020B0604020202020204" pitchFamily="34" charset="0"/>
                <a:cs typeface="Arial" panose="020B0604020202020204" pitchFamily="34" charset="0"/>
              </a:rPr>
              <a:t>Employment policies (to protect wages and working conditions from casualization and exploitation)</a:t>
            </a:r>
          </a:p>
          <a:p>
            <a:pPr marL="457200" indent="-457200">
              <a:buFont typeface="+mj-lt"/>
              <a:buAutoNum type="arabicPeriod"/>
            </a:pPr>
            <a:r>
              <a:rPr lang="en-AU" sz="1600" dirty="0" smtClean="0">
                <a:latin typeface="Arial" panose="020B0604020202020204" pitchFamily="34" charset="0"/>
                <a:cs typeface="Arial" panose="020B0604020202020204" pitchFamily="34" charset="0"/>
              </a:rPr>
              <a:t>Employment services and systems (which link to industry and provide individualised wrap-around support services - especially </a:t>
            </a:r>
            <a:r>
              <a:rPr lang="en-AU" sz="1600" dirty="0">
                <a:latin typeface="Arial" panose="020B0604020202020204" pitchFamily="34" charset="0"/>
                <a:cs typeface="Arial" panose="020B0604020202020204" pitchFamily="34" charset="0"/>
              </a:rPr>
              <a:t>socially and economically disadvantaged)</a:t>
            </a:r>
          </a:p>
          <a:p>
            <a:pPr marL="0" indent="0"/>
            <a:endParaRPr lang="en-AU" sz="1400" dirty="0">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AU" sz="1400" dirty="0">
              <a:latin typeface="Arial" panose="020B0604020202020204" pitchFamily="34" charset="0"/>
              <a:cs typeface="Arial" panose="020B0604020202020204" pitchFamily="34" charset="0"/>
            </a:endParaRPr>
          </a:p>
          <a:p>
            <a:endParaRPr lang="en-AU" sz="750" dirty="0"/>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3092" y="8292889"/>
            <a:ext cx="629645" cy="286569"/>
          </a:xfrm>
          <a:prstGeom prst="rect">
            <a:avLst/>
          </a:prstGeom>
          <a:noFill/>
          <a:ln>
            <a:noFill/>
          </a:ln>
        </p:spPr>
      </p:pic>
    </p:spTree>
    <p:extLst>
      <p:ext uri="{BB962C8B-B14F-4D97-AF65-F5344CB8AC3E}">
        <p14:creationId xmlns:p14="http://schemas.microsoft.com/office/powerpoint/2010/main" val="59202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5E91AC-BDF8-4C78-BD14-9B86B3BB47A3}"/>
              </a:ext>
            </a:extLst>
          </p:cNvPr>
          <p:cNvSpPr/>
          <p:nvPr/>
        </p:nvSpPr>
        <p:spPr>
          <a:xfrm>
            <a:off x="179512" y="188640"/>
            <a:ext cx="8784976" cy="6408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94F6A67-E186-4071-8385-C5DDA90EA1F3}"/>
              </a:ext>
            </a:extLst>
          </p:cNvPr>
          <p:cNvSpPr>
            <a:spLocks noGrp="1"/>
          </p:cNvSpPr>
          <p:nvPr>
            <p:ph type="title"/>
          </p:nvPr>
        </p:nvSpPr>
        <p:spPr>
          <a:xfrm>
            <a:off x="549820" y="762000"/>
            <a:ext cx="8229600" cy="914400"/>
          </a:xfrm>
        </p:spPr>
        <p:txBody>
          <a:bodyPr>
            <a:normAutofit fontScale="90000"/>
          </a:bodyPr>
          <a:lstStyle/>
          <a:p>
            <a:r>
              <a:rPr lang="en-AU" b="1" dirty="0" smtClean="0"/>
              <a:t>Social procurement</a:t>
            </a:r>
            <a:br>
              <a:rPr lang="en-AU" b="1" dirty="0" smtClean="0"/>
            </a:br>
            <a:r>
              <a:rPr lang="en-AU" dirty="0"/>
              <a:t/>
            </a:r>
            <a:br>
              <a:rPr lang="en-AU" dirty="0"/>
            </a:br>
            <a:r>
              <a:rPr lang="en-AU" sz="2000" dirty="0" smtClean="0">
                <a:latin typeface="Arial" panose="020B0604020202020204" pitchFamily="34" charset="0"/>
                <a:cs typeface="Arial" panose="020B0604020202020204" pitchFamily="34" charset="0"/>
              </a:rPr>
              <a:t>There </a:t>
            </a:r>
            <a:r>
              <a:rPr lang="en-AU" sz="2000" dirty="0">
                <a:latin typeface="Arial" panose="020B0604020202020204" pitchFamily="34" charset="0"/>
                <a:cs typeface="Arial" panose="020B0604020202020204" pitchFamily="34" charset="0"/>
              </a:rPr>
              <a:t>are many new social procurement policies and guidelines emerging </a:t>
            </a:r>
            <a:r>
              <a:rPr lang="en-AU" sz="2000" dirty="0" smtClean="0">
                <a:latin typeface="Arial" panose="020B0604020202020204" pitchFamily="34" charset="0"/>
                <a:cs typeface="Arial" panose="020B0604020202020204" pitchFamily="34" charset="0"/>
              </a:rPr>
              <a:t>at Federal, State, Local government, government agency and departmental levels covering </a:t>
            </a:r>
            <a:r>
              <a:rPr lang="en-AU" sz="2000" dirty="0">
                <a:latin typeface="Arial" panose="020B0604020202020204" pitchFamily="34" charset="0"/>
                <a:cs typeface="Arial" panose="020B0604020202020204" pitchFamily="34" charset="0"/>
              </a:rPr>
              <a:t>many different cohort groups (Indigenous, refugees/migrants, women at risk, youth, long-term unemployed, ex-offenders, people with disability etc)</a:t>
            </a:r>
          </a:p>
        </p:txBody>
      </p:sp>
      <p:sp>
        <p:nvSpPr>
          <p:cNvPr id="9" name="Rectangle 8">
            <a:extLst>
              <a:ext uri="{FF2B5EF4-FFF2-40B4-BE49-F238E27FC236}">
                <a16:creationId xmlns:a16="http://schemas.microsoft.com/office/drawing/2014/main" id="{7744667A-7838-4591-8815-91D01180ACDD}"/>
              </a:ext>
            </a:extLst>
          </p:cNvPr>
          <p:cNvSpPr/>
          <p:nvPr/>
        </p:nvSpPr>
        <p:spPr>
          <a:xfrm>
            <a:off x="549820" y="3140968"/>
            <a:ext cx="8001000" cy="1200329"/>
          </a:xfrm>
          <a:prstGeom prst="rect">
            <a:avLst/>
          </a:prstGeom>
        </p:spPr>
        <p:txBody>
          <a:bodyPr wrap="square">
            <a:spAutoFit/>
          </a:bodyPr>
          <a:lstStyle/>
          <a:p>
            <a:pPr lvl="0" algn="ctr">
              <a:spcAft>
                <a:spcPts val="0"/>
              </a:spcAft>
            </a:pPr>
            <a:r>
              <a:rPr lang="en-AU" sz="1200" dirty="0" smtClean="0">
                <a:ea typeface="Calibri" panose="020F0502020204030204" pitchFamily="34" charset="0"/>
              </a:rPr>
              <a:t>Federal </a:t>
            </a:r>
            <a:r>
              <a:rPr lang="en-AU" sz="1200" dirty="0">
                <a:ea typeface="Calibri" panose="020F0502020204030204" pitchFamily="34" charset="0"/>
              </a:rPr>
              <a:t>Indigenous Procurement Policy (2015), NSW  Aboriginal Participation in Construction Policy (2015), QLD Building and Construction Training Policy (2015), </a:t>
            </a:r>
            <a:r>
              <a:rPr lang="en-AU" sz="1200" dirty="0" smtClean="0">
                <a:ea typeface="Calibri" panose="020F0502020204030204" pitchFamily="34" charset="0"/>
              </a:rPr>
              <a:t>QLD </a:t>
            </a:r>
            <a:r>
              <a:rPr lang="en-AU" sz="1200" dirty="0">
                <a:ea typeface="Calibri" panose="020F0502020204030204" pitchFamily="34" charset="0"/>
              </a:rPr>
              <a:t>Buy Queensland procurement policy (2017), Victorian Social Procurement Framework </a:t>
            </a:r>
            <a:r>
              <a:rPr lang="en-AU" sz="1200" dirty="0" smtClean="0">
                <a:ea typeface="Calibri" panose="020F0502020204030204" pitchFamily="34" charset="0"/>
              </a:rPr>
              <a:t>2018, Victorian Local Jobs First Policy (2018), NSW </a:t>
            </a:r>
            <a:r>
              <a:rPr lang="en-AU" sz="1200" dirty="0">
                <a:ea typeface="Calibri" panose="020F0502020204030204" pitchFamily="34" charset="0"/>
              </a:rPr>
              <a:t>Infrastructure Skills Legacy </a:t>
            </a:r>
            <a:r>
              <a:rPr lang="en-AU" sz="1200" dirty="0" smtClean="0">
                <a:ea typeface="Calibri" panose="020F0502020204030204" pitchFamily="34" charset="0"/>
              </a:rPr>
              <a:t>Program, NSW Aboriginal Participation in Construction (APIC) Policy, </a:t>
            </a:r>
            <a:r>
              <a:rPr lang="en-AU" sz="1200" dirty="0" err="1" smtClean="0">
                <a:ea typeface="Calibri" panose="020F0502020204030204" pitchFamily="34" charset="0"/>
              </a:rPr>
              <a:t>TfNSW</a:t>
            </a:r>
            <a:r>
              <a:rPr lang="en-AU" sz="1200" dirty="0" smtClean="0">
                <a:ea typeface="Calibri" panose="020F0502020204030204" pitchFamily="34" charset="0"/>
              </a:rPr>
              <a:t> Social Procurement workforce toolkit, Parramatta City Sustainable procurement policy, Gold Coast Social </a:t>
            </a:r>
            <a:r>
              <a:rPr lang="en-AU" sz="1200" dirty="0">
                <a:ea typeface="Calibri" panose="020F0502020204030204" pitchFamily="34" charset="0"/>
              </a:rPr>
              <a:t>Procurement Policy </a:t>
            </a:r>
            <a:endParaRPr lang="en-AU" sz="1200" dirty="0" smtClean="0">
              <a:ea typeface="Calibri" panose="020F0502020204030204" pitchFamily="34" charset="0"/>
            </a:endParaRPr>
          </a:p>
          <a:p>
            <a:pPr lvl="0" algn="ctr">
              <a:spcAft>
                <a:spcPts val="0"/>
              </a:spcAft>
            </a:pPr>
            <a:r>
              <a:rPr lang="en-AU" sz="1200" dirty="0" smtClean="0">
                <a:ea typeface="Calibri" panose="020F0502020204030204" pitchFamily="34" charset="0"/>
              </a:rPr>
              <a:t>etc. </a:t>
            </a:r>
            <a:endParaRPr lang="en-AU"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1807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5E91AC-BDF8-4C78-BD14-9B86B3BB47A3}"/>
              </a:ext>
            </a:extLst>
          </p:cNvPr>
          <p:cNvSpPr/>
          <p:nvPr/>
        </p:nvSpPr>
        <p:spPr>
          <a:xfrm>
            <a:off x="179512" y="136525"/>
            <a:ext cx="8784976" cy="65328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3FD7593-AFA1-4478-A871-856AEBB6C370}"/>
              </a:ext>
            </a:extLst>
          </p:cNvPr>
          <p:cNvSpPr>
            <a:spLocks noGrp="1"/>
          </p:cNvSpPr>
          <p:nvPr>
            <p:ph idx="1"/>
          </p:nvPr>
        </p:nvSpPr>
        <p:spPr>
          <a:xfrm>
            <a:off x="467544" y="404664"/>
            <a:ext cx="8280920" cy="7128792"/>
          </a:xfrm>
        </p:spPr>
        <p:txBody>
          <a:bodyPr/>
          <a:lstStyle/>
          <a:p>
            <a:pPr lvl="0">
              <a:lnSpc>
                <a:spcPct val="100000"/>
              </a:lnSpc>
            </a:pPr>
            <a:r>
              <a:rPr lang="en-AU" sz="2400" b="1" dirty="0">
                <a:latin typeface="Arial" panose="020B0604020202020204" pitchFamily="34" charset="0"/>
                <a:cs typeface="Arial" panose="020B0604020202020204" pitchFamily="34" charset="0"/>
              </a:rPr>
              <a:t>Construction is a major focus </a:t>
            </a:r>
          </a:p>
          <a:p>
            <a:pPr lvl="0">
              <a:lnSpc>
                <a:spcPct val="100000"/>
              </a:lnSpc>
            </a:pPr>
            <a:r>
              <a:rPr lang="en-AU" sz="2400" b="1" dirty="0">
                <a:latin typeface="Arial" panose="020B0604020202020204" pitchFamily="34" charset="0"/>
                <a:cs typeface="Arial" panose="020B0604020202020204" pitchFamily="34" charset="0"/>
              </a:rPr>
              <a:t>of Social Procurement Policy</a:t>
            </a:r>
          </a:p>
          <a:p>
            <a:pPr lvl="0"/>
            <a:endParaRPr lang="en-AU" sz="1400" dirty="0" smtClean="0">
              <a:latin typeface="Arial" panose="020B0604020202020204" pitchFamily="34" charset="0"/>
              <a:cs typeface="Arial" panose="020B0604020202020204" pitchFamily="34" charset="0"/>
            </a:endParaRPr>
          </a:p>
          <a:p>
            <a:pPr lvl="0"/>
            <a:endParaRPr lang="en-AU" sz="1400" dirty="0">
              <a:latin typeface="Arial" panose="020B0604020202020204" pitchFamily="34" charset="0"/>
              <a:cs typeface="Arial" panose="020B0604020202020204" pitchFamily="34" charset="0"/>
            </a:endParaRPr>
          </a:p>
          <a:p>
            <a:pPr lvl="0"/>
            <a:endParaRPr lang="en-AU" sz="1400" dirty="0">
              <a:latin typeface="Arial" panose="020B0604020202020204" pitchFamily="34" charset="0"/>
              <a:cs typeface="Arial" panose="020B0604020202020204" pitchFamily="34" charset="0"/>
            </a:endParaRPr>
          </a:p>
          <a:p>
            <a:pPr lvl="0">
              <a:buFont typeface="Wingdings" panose="05000000000000000000" pitchFamily="2" charset="2"/>
              <a:buChar char="q"/>
            </a:pPr>
            <a:r>
              <a:rPr lang="en-AU" sz="1200" dirty="0" smtClean="0">
                <a:latin typeface="Arial" panose="020B0604020202020204" pitchFamily="34" charset="0"/>
                <a:cs typeface="Arial" panose="020B0604020202020204" pitchFamily="34" charset="0"/>
              </a:rPr>
              <a:t>One </a:t>
            </a:r>
            <a:r>
              <a:rPr lang="en-AU" sz="1200" dirty="0">
                <a:latin typeface="Arial" panose="020B0604020202020204" pitchFamily="34" charset="0"/>
                <a:cs typeface="Arial" panose="020B0604020202020204" pitchFamily="34" charset="0"/>
              </a:rPr>
              <a:t>of our largest employers (over </a:t>
            </a:r>
            <a:r>
              <a:rPr lang="en-AU" sz="1200" dirty="0" smtClean="0">
                <a:latin typeface="Arial" panose="020B0604020202020204" pitchFamily="34" charset="0"/>
                <a:cs typeface="Arial" panose="020B0604020202020204" pitchFamily="34" charset="0"/>
              </a:rPr>
              <a:t>1.15m </a:t>
            </a:r>
            <a:r>
              <a:rPr lang="en-AU" sz="1200" dirty="0">
                <a:latin typeface="Arial" panose="020B0604020202020204" pitchFamily="34" charset="0"/>
                <a:cs typeface="Arial" panose="020B0604020202020204" pitchFamily="34" charset="0"/>
              </a:rPr>
              <a:t>people)</a:t>
            </a:r>
          </a:p>
          <a:p>
            <a:pPr lvl="0">
              <a:buFont typeface="Wingdings" panose="05000000000000000000" pitchFamily="2" charset="2"/>
              <a:buChar char="q"/>
            </a:pPr>
            <a:r>
              <a:rPr lang="en-AU" sz="1200" dirty="0" smtClean="0">
                <a:latin typeface="Arial" panose="020B0604020202020204" pitchFamily="34" charset="0"/>
                <a:cs typeface="Arial" panose="020B0604020202020204" pitchFamily="34" charset="0"/>
              </a:rPr>
              <a:t>One of our largest employers of young people (</a:t>
            </a:r>
            <a:r>
              <a:rPr lang="en-AU" sz="1200" dirty="0">
                <a:latin typeface="Arial" panose="020B0604020202020204" pitchFamily="34" charset="0"/>
                <a:cs typeface="Arial" panose="020B0604020202020204" pitchFamily="34" charset="0"/>
              </a:rPr>
              <a:t>Around 15 per cent of construction workers are aged between 15 and 24, while a further 26 per cent are aged between 25 and </a:t>
            </a:r>
            <a:r>
              <a:rPr lang="en-AU" sz="1200" dirty="0" smtClean="0">
                <a:latin typeface="Arial" panose="020B0604020202020204" pitchFamily="34" charset="0"/>
                <a:cs typeface="Arial" panose="020B0604020202020204" pitchFamily="34" charset="0"/>
              </a:rPr>
              <a:t>34)</a:t>
            </a:r>
          </a:p>
          <a:p>
            <a:pPr lvl="0">
              <a:buFont typeface="Wingdings" panose="05000000000000000000" pitchFamily="2" charset="2"/>
              <a:buChar char="q"/>
            </a:pPr>
            <a:r>
              <a:rPr lang="en-AU" sz="1200" dirty="0" smtClean="0">
                <a:latin typeface="Arial" panose="020B0604020202020204" pitchFamily="34" charset="0"/>
                <a:cs typeface="Arial" panose="020B0604020202020204" pitchFamily="34" charset="0"/>
              </a:rPr>
              <a:t>Looming skills </a:t>
            </a:r>
            <a:r>
              <a:rPr lang="en-AU" sz="1200" dirty="0">
                <a:latin typeface="Arial" panose="020B0604020202020204" pitchFamily="34" charset="0"/>
                <a:cs typeface="Arial" panose="020B0604020202020204" pitchFamily="34" charset="0"/>
              </a:rPr>
              <a:t>shortage </a:t>
            </a:r>
            <a:r>
              <a:rPr lang="en-AU" sz="1200" dirty="0" smtClean="0">
                <a:latin typeface="Arial" panose="020B0604020202020204" pitchFamily="34" charset="0"/>
                <a:cs typeface="Arial" panose="020B0604020202020204" pitchFamily="34" charset="0"/>
              </a:rPr>
              <a:t>(50</a:t>
            </a:r>
            <a:r>
              <a:rPr lang="en-AU" sz="1200" dirty="0">
                <a:latin typeface="Arial" panose="020B0604020202020204" pitchFamily="34" charset="0"/>
                <a:cs typeface="Arial" panose="020B0604020202020204" pitchFamily="34" charset="0"/>
              </a:rPr>
              <a:t>% of all construction occupations will be in shortage over the next 5 years, </a:t>
            </a:r>
            <a:r>
              <a:rPr lang="en-AU" sz="1200" dirty="0" smtClean="0">
                <a:latin typeface="Arial" panose="020B0604020202020204" pitchFamily="34" charset="0"/>
                <a:cs typeface="Arial" panose="020B0604020202020204" pitchFamily="34" charset="0"/>
              </a:rPr>
              <a:t>an </a:t>
            </a:r>
            <a:r>
              <a:rPr lang="en-AU" sz="1200" dirty="0">
                <a:latin typeface="Arial" panose="020B0604020202020204" pitchFamily="34" charset="0"/>
                <a:cs typeface="Arial" panose="020B0604020202020204" pitchFamily="34" charset="0"/>
              </a:rPr>
              <a:t>extra </a:t>
            </a:r>
            <a:r>
              <a:rPr lang="en-AU" sz="1200" dirty="0" smtClean="0">
                <a:latin typeface="Arial" panose="020B0604020202020204" pitchFamily="34" charset="0"/>
                <a:cs typeface="Arial" panose="020B0604020202020204" pitchFamily="34" charset="0"/>
              </a:rPr>
              <a:t>15,000 </a:t>
            </a:r>
            <a:r>
              <a:rPr lang="en-AU" sz="1200" dirty="0">
                <a:latin typeface="Arial" panose="020B0604020202020204" pitchFamily="34" charset="0"/>
                <a:cs typeface="Arial" panose="020B0604020202020204" pitchFamily="34" charset="0"/>
              </a:rPr>
              <a:t>new apprentices per year </a:t>
            </a:r>
            <a:r>
              <a:rPr lang="en-AU" sz="1200" dirty="0" smtClean="0">
                <a:latin typeface="Arial" panose="020B0604020202020204" pitchFamily="34" charset="0"/>
                <a:cs typeface="Arial" panose="020B0604020202020204" pitchFamily="34" charset="0"/>
              </a:rPr>
              <a:t>are required and 300,000 </a:t>
            </a:r>
            <a:r>
              <a:rPr lang="en-AU" sz="1200" dirty="0">
                <a:latin typeface="Arial" panose="020B0604020202020204" pitchFamily="34" charset="0"/>
                <a:cs typeface="Arial" panose="020B0604020202020204" pitchFamily="34" charset="0"/>
              </a:rPr>
              <a:t>skilled workers nationally over the next </a:t>
            </a:r>
            <a:r>
              <a:rPr lang="en-AU" sz="1200" dirty="0" smtClean="0">
                <a:latin typeface="Arial" panose="020B0604020202020204" pitchFamily="34" charset="0"/>
                <a:cs typeface="Arial" panose="020B0604020202020204" pitchFamily="34" charset="0"/>
              </a:rPr>
              <a:t>decade,)</a:t>
            </a:r>
          </a:p>
          <a:p>
            <a:pPr lvl="0">
              <a:buFont typeface="Wingdings" panose="05000000000000000000" pitchFamily="2" charset="2"/>
              <a:buChar char="q"/>
            </a:pPr>
            <a:r>
              <a:rPr lang="en-US" sz="1200" dirty="0" smtClean="0">
                <a:latin typeface="Arial" panose="020B0604020202020204" pitchFamily="34" charset="0"/>
                <a:cs typeface="Arial" panose="020B0604020202020204" pitchFamily="34" charset="0"/>
              </a:rPr>
              <a:t>Largest provider of apprenticeships (</a:t>
            </a:r>
            <a:r>
              <a:rPr lang="en-AU" sz="1200" dirty="0">
                <a:latin typeface="Arial" panose="020B0604020202020204" pitchFamily="34" charset="0"/>
                <a:cs typeface="Arial" panose="020B0604020202020204" pitchFamily="34" charset="0"/>
              </a:rPr>
              <a:t>There were 83,500 apprentices and trainees in </a:t>
            </a:r>
            <a:r>
              <a:rPr lang="en-AU" sz="1200" dirty="0" smtClean="0">
                <a:latin typeface="Arial" panose="020B0604020202020204" pitchFamily="34" charset="0"/>
                <a:cs typeface="Arial" panose="020B0604020202020204" pitchFamily="34" charset="0"/>
              </a:rPr>
              <a:t>training in 2020)</a:t>
            </a:r>
            <a:endParaRPr lang="en-US" sz="1200" dirty="0" smtClean="0">
              <a:latin typeface="Arial" panose="020B0604020202020204" pitchFamily="34" charset="0"/>
              <a:cs typeface="Arial" panose="020B0604020202020204" pitchFamily="34" charset="0"/>
            </a:endParaRPr>
          </a:p>
          <a:p>
            <a:pPr lvl="0">
              <a:buFont typeface="Wingdings" panose="05000000000000000000" pitchFamily="2" charset="2"/>
              <a:buChar char="q"/>
            </a:pPr>
            <a:r>
              <a:rPr lang="en-US" sz="1200" dirty="0" smtClean="0">
                <a:latin typeface="Arial" panose="020B0604020202020204" pitchFamily="34" charset="0"/>
                <a:cs typeface="Arial" panose="020B0604020202020204" pitchFamily="34" charset="0"/>
              </a:rPr>
              <a:t>Governments </a:t>
            </a:r>
            <a:r>
              <a:rPr lang="en-US" sz="1200" dirty="0">
                <a:latin typeface="Arial" panose="020B0604020202020204" pitchFamily="34" charset="0"/>
                <a:cs typeface="Arial" panose="020B0604020202020204" pitchFamily="34" charset="0"/>
              </a:rPr>
              <a:t>spend a large proportion of revenue on infrastructure, construction and </a:t>
            </a:r>
            <a:r>
              <a:rPr lang="en-US" sz="1200" dirty="0" smtClean="0">
                <a:latin typeface="Arial" panose="020B0604020202020204" pitchFamily="34" charset="0"/>
                <a:cs typeface="Arial" panose="020B0604020202020204" pitchFamily="34" charset="0"/>
              </a:rPr>
              <a:t>housing (</a:t>
            </a:r>
            <a:r>
              <a:rPr lang="en-AU" sz="1200" dirty="0" smtClean="0">
                <a:latin typeface="Arial" panose="020B0604020202020204" pitchFamily="34" charset="0"/>
                <a:cs typeface="Arial" panose="020B0604020202020204" pitchFamily="34" charset="0"/>
              </a:rPr>
              <a:t>$</a:t>
            </a:r>
            <a:r>
              <a:rPr lang="en-AU" sz="1200" dirty="0">
                <a:latin typeface="Arial" panose="020B0604020202020204" pitchFamily="34" charset="0"/>
                <a:cs typeface="Arial" panose="020B0604020202020204" pitchFamily="34" charset="0"/>
              </a:rPr>
              <a:t>225 billion </a:t>
            </a:r>
            <a:r>
              <a:rPr lang="en-AU" sz="1200" dirty="0" smtClean="0">
                <a:latin typeface="Arial" panose="020B0604020202020204" pitchFamily="34" charset="0"/>
                <a:cs typeface="Arial" panose="020B0604020202020204" pitchFamily="34" charset="0"/>
              </a:rPr>
              <a:t>infrastructure </a:t>
            </a:r>
            <a:r>
              <a:rPr lang="en-AU" sz="1200" dirty="0">
                <a:latin typeface="Arial" panose="020B0604020202020204" pitchFamily="34" charset="0"/>
                <a:cs typeface="Arial" panose="020B0604020202020204" pitchFamily="34" charset="0"/>
              </a:rPr>
              <a:t>funding over the four years to </a:t>
            </a:r>
            <a:r>
              <a:rPr lang="en-AU" sz="1200" dirty="0" smtClean="0">
                <a:latin typeface="Arial" panose="020B0604020202020204" pitchFamily="34" charset="0"/>
                <a:cs typeface="Arial" panose="020B0604020202020204" pitchFamily="34" charset="0"/>
              </a:rPr>
              <a:t>FY2023-24)</a:t>
            </a:r>
          </a:p>
          <a:p>
            <a:pPr lvl="0">
              <a:buFont typeface="Wingdings" panose="05000000000000000000" pitchFamily="2" charset="2"/>
              <a:buChar char="q"/>
            </a:pPr>
            <a:r>
              <a:rPr lang="en-AU" sz="1200" dirty="0" smtClean="0">
                <a:latin typeface="Arial" panose="020B0604020202020204" pitchFamily="34" charset="0"/>
                <a:cs typeface="Arial" panose="020B0604020202020204" pitchFamily="34" charset="0"/>
              </a:rPr>
              <a:t>Large </a:t>
            </a:r>
            <a:r>
              <a:rPr lang="en-AU" sz="1200" dirty="0">
                <a:latin typeface="Arial" panose="020B0604020202020204" pitchFamily="34" charset="0"/>
                <a:cs typeface="Arial" panose="020B0604020202020204" pitchFamily="34" charset="0"/>
              </a:rPr>
              <a:t>multiplier effect into the wider economy ($1m spent in CI = $3.7 m in wider economy = 9 jobs in construction + 37 jobs </a:t>
            </a:r>
            <a:r>
              <a:rPr lang="en-AU" sz="1200" dirty="0" smtClean="0">
                <a:latin typeface="Arial" panose="020B0604020202020204" pitchFamily="34" charset="0"/>
                <a:cs typeface="Arial" panose="020B0604020202020204" pitchFamily="34" charset="0"/>
              </a:rPr>
              <a:t>elsewhere)</a:t>
            </a:r>
          </a:p>
          <a:p>
            <a:pPr>
              <a:buFont typeface="Wingdings" panose="05000000000000000000" pitchFamily="2" charset="2"/>
              <a:buChar char="q"/>
            </a:pPr>
            <a:r>
              <a:rPr lang="en-AU" sz="1200" dirty="0" smtClean="0">
                <a:latin typeface="Arial" panose="020B0604020202020204" pitchFamily="34" charset="0"/>
                <a:cs typeface="Arial" panose="020B0604020202020204" pitchFamily="34" charset="0"/>
              </a:rPr>
              <a:t>Construction </a:t>
            </a:r>
            <a:r>
              <a:rPr lang="en-AU" sz="1200" dirty="0">
                <a:latin typeface="Arial" panose="020B0604020202020204" pitchFamily="34" charset="0"/>
                <a:cs typeface="Arial" panose="020B0604020202020204" pitchFamily="34" charset="0"/>
              </a:rPr>
              <a:t>is the largest growing employer of Indigenous people </a:t>
            </a:r>
            <a:r>
              <a:rPr lang="en-AU" sz="1200" dirty="0" smtClean="0">
                <a:latin typeface="Arial" panose="020B0604020202020204" pitchFamily="34" charset="0"/>
                <a:cs typeface="Arial" panose="020B0604020202020204" pitchFamily="34" charset="0"/>
              </a:rPr>
              <a:t>and a higher </a:t>
            </a:r>
            <a:r>
              <a:rPr lang="en-AU" sz="1200" dirty="0">
                <a:latin typeface="Arial" panose="020B0604020202020204" pitchFamily="34" charset="0"/>
                <a:cs typeface="Arial" panose="020B0604020202020204" pitchFamily="34" charset="0"/>
              </a:rPr>
              <a:t>proportion of Indigenous business owners operating in </a:t>
            </a:r>
            <a:r>
              <a:rPr lang="en-AU" sz="1200" dirty="0" smtClean="0">
                <a:latin typeface="Arial" panose="020B0604020202020204" pitchFamily="34" charset="0"/>
                <a:cs typeface="Arial" panose="020B0604020202020204" pitchFamily="34" charset="0"/>
              </a:rPr>
              <a:t>construction than </a:t>
            </a:r>
            <a:r>
              <a:rPr lang="en-AU" sz="1200" dirty="0">
                <a:latin typeface="Arial" panose="020B0604020202020204" pitchFamily="34" charset="0"/>
                <a:cs typeface="Arial" panose="020B0604020202020204" pitchFamily="34" charset="0"/>
              </a:rPr>
              <a:t>any other sector, </a:t>
            </a:r>
            <a:r>
              <a:rPr lang="en-AU" sz="1200" dirty="0" smtClean="0">
                <a:latin typeface="Arial" panose="020B0604020202020204" pitchFamily="34" charset="0"/>
                <a:cs typeface="Arial" panose="020B0604020202020204" pitchFamily="34" charset="0"/>
              </a:rPr>
              <a:t>the </a:t>
            </a:r>
            <a:r>
              <a:rPr lang="en-AU" sz="1200" dirty="0">
                <a:latin typeface="Arial" panose="020B0604020202020204" pitchFamily="34" charset="0"/>
                <a:cs typeface="Arial" panose="020B0604020202020204" pitchFamily="34" charset="0"/>
              </a:rPr>
              <a:t>most common jobs for male refugees is in construction </a:t>
            </a:r>
            <a:r>
              <a:rPr lang="en-AU" sz="1200" dirty="0" smtClean="0">
                <a:latin typeface="Arial" panose="020B0604020202020204" pitchFamily="34" charset="0"/>
                <a:cs typeface="Arial" panose="020B0604020202020204" pitchFamily="34" charset="0"/>
              </a:rPr>
              <a:t> and double </a:t>
            </a:r>
            <a:r>
              <a:rPr lang="en-AU" sz="1200" dirty="0">
                <a:latin typeface="Arial" panose="020B0604020202020204" pitchFamily="34" charset="0"/>
                <a:cs typeface="Arial" panose="020B0604020202020204" pitchFamily="34" charset="0"/>
              </a:rPr>
              <a:t>the number of </a:t>
            </a:r>
            <a:r>
              <a:rPr lang="en-AU" sz="1200" dirty="0" smtClean="0">
                <a:latin typeface="Arial" panose="020B0604020202020204" pitchFamily="34" charset="0"/>
                <a:cs typeface="Arial" panose="020B0604020202020204" pitchFamily="34" charset="0"/>
              </a:rPr>
              <a:t>refugee owned businesses than </a:t>
            </a:r>
            <a:r>
              <a:rPr lang="en-AU" sz="1200" dirty="0">
                <a:latin typeface="Arial" panose="020B0604020202020204" pitchFamily="34" charset="0"/>
                <a:cs typeface="Arial" panose="020B0604020202020204" pitchFamily="34" charset="0"/>
              </a:rPr>
              <a:t>any other sector . </a:t>
            </a:r>
          </a:p>
          <a:p>
            <a:pPr>
              <a:buFont typeface="Wingdings" panose="05000000000000000000" pitchFamily="2" charset="2"/>
              <a:buChar char="q"/>
            </a:pPr>
            <a:r>
              <a:rPr lang="en-AU" sz="1200" dirty="0" smtClean="0">
                <a:latin typeface="Arial" panose="020B0604020202020204" pitchFamily="34" charset="0"/>
                <a:cs typeface="Arial" panose="020B0604020202020204" pitchFamily="34" charset="0"/>
              </a:rPr>
              <a:t>Operates </a:t>
            </a:r>
            <a:r>
              <a:rPr lang="en-AU" sz="1200" dirty="0">
                <a:latin typeface="Arial" panose="020B0604020202020204" pitchFamily="34" charset="0"/>
                <a:cs typeface="Arial" panose="020B0604020202020204" pitchFamily="34" charset="0"/>
              </a:rPr>
              <a:t>in our most marginalised and remote communities </a:t>
            </a:r>
            <a:r>
              <a:rPr lang="en-AU" sz="1200" dirty="0" smtClean="0">
                <a:latin typeface="Arial" panose="020B0604020202020204" pitchFamily="34" charset="0"/>
                <a:cs typeface="Arial" panose="020B0604020202020204" pitchFamily="34" charset="0"/>
              </a:rPr>
              <a:t>(social acupuncture </a:t>
            </a:r>
            <a:r>
              <a:rPr lang="en-AU" sz="1200" dirty="0">
                <a:latin typeface="Arial" panose="020B0604020202020204" pitchFamily="34" charset="0"/>
                <a:cs typeface="Arial" panose="020B0604020202020204" pitchFamily="34" charset="0"/>
              </a:rPr>
              <a:t>effect)</a:t>
            </a:r>
          </a:p>
          <a:p>
            <a:pPr>
              <a:buFont typeface="Wingdings" panose="05000000000000000000" pitchFamily="2" charset="2"/>
              <a:buChar char="q"/>
            </a:pPr>
            <a:r>
              <a:rPr lang="en-AU" sz="1200" dirty="0" smtClean="0">
                <a:latin typeface="Arial" panose="020B0604020202020204" pitchFamily="34" charset="0"/>
                <a:cs typeface="Arial" panose="020B0604020202020204" pitchFamily="34" charset="0"/>
              </a:rPr>
              <a:t>It </a:t>
            </a:r>
            <a:r>
              <a:rPr lang="en-AU" sz="1200" dirty="0">
                <a:latin typeface="Arial" panose="020B0604020202020204" pitchFamily="34" charset="0"/>
                <a:cs typeface="Arial" panose="020B0604020202020204" pitchFamily="34" charset="0"/>
              </a:rPr>
              <a:t>offers unskilled jobs to many as a pathway to better work.. One third of workers in this industry do not hold post-school qualifications and around 16% are </a:t>
            </a:r>
            <a:r>
              <a:rPr lang="en-AU" sz="1200" dirty="0" smtClean="0">
                <a:latin typeface="Arial" panose="020B0604020202020204" pitchFamily="34" charset="0"/>
                <a:cs typeface="Arial" panose="020B0604020202020204" pitchFamily="34" charset="0"/>
              </a:rPr>
              <a:t>Labourers</a:t>
            </a:r>
            <a:r>
              <a:rPr lang="en-AU" sz="1200" dirty="0">
                <a:latin typeface="Arial" panose="020B0604020202020204" pitchFamily="34" charset="0"/>
                <a:cs typeface="Arial" panose="020B0604020202020204" pitchFamily="34" charset="0"/>
              </a:rPr>
              <a:t>.</a:t>
            </a:r>
          </a:p>
          <a:p>
            <a:endParaRPr lang="en-AU" sz="1200" dirty="0"/>
          </a:p>
        </p:txBody>
      </p:sp>
      <p:pic>
        <p:nvPicPr>
          <p:cNvPr id="2050" name="Picture 2" descr="Image result for australian construction site">
            <a:extLst>
              <a:ext uri="{FF2B5EF4-FFF2-40B4-BE49-F238E27FC236}">
                <a16:creationId xmlns:a16="http://schemas.microsoft.com/office/drawing/2014/main" id="{95D6A866-700E-4E88-B112-8F5F2521F1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60648"/>
            <a:ext cx="291632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12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5E91AC-BDF8-4C78-BD14-9B86B3BB47A3}"/>
              </a:ext>
            </a:extLst>
          </p:cNvPr>
          <p:cNvSpPr/>
          <p:nvPr/>
        </p:nvSpPr>
        <p:spPr>
          <a:xfrm>
            <a:off x="179512" y="131480"/>
            <a:ext cx="8784976" cy="65378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3FD7593-AFA1-4478-A871-856AEBB6C370}"/>
              </a:ext>
            </a:extLst>
          </p:cNvPr>
          <p:cNvSpPr>
            <a:spLocks noGrp="1"/>
          </p:cNvSpPr>
          <p:nvPr>
            <p:ph idx="1"/>
          </p:nvPr>
        </p:nvSpPr>
        <p:spPr>
          <a:xfrm>
            <a:off x="431540" y="404664"/>
            <a:ext cx="8280920" cy="5112568"/>
          </a:xfrm>
        </p:spPr>
        <p:txBody>
          <a:bodyPr/>
          <a:lstStyle/>
          <a:p>
            <a:pPr lvl="0">
              <a:lnSpc>
                <a:spcPct val="100000"/>
              </a:lnSpc>
            </a:pPr>
            <a:endParaRPr lang="en-AU" sz="2400" b="1" dirty="0" smtClean="0">
              <a:latin typeface="Arial" panose="020B0604020202020204" pitchFamily="34" charset="0"/>
              <a:cs typeface="Arial" panose="020B0604020202020204" pitchFamily="34" charset="0"/>
            </a:endParaRPr>
          </a:p>
          <a:p>
            <a:pPr lvl="0">
              <a:lnSpc>
                <a:spcPct val="100000"/>
              </a:lnSpc>
            </a:pPr>
            <a:r>
              <a:rPr lang="en-AU" sz="2400" b="1" dirty="0" smtClean="0">
                <a:latin typeface="Arial" panose="020B0604020202020204" pitchFamily="34" charset="0"/>
                <a:cs typeface="Arial" panose="020B0604020202020204" pitchFamily="34" charset="0"/>
              </a:rPr>
              <a:t>The </a:t>
            </a:r>
            <a:r>
              <a:rPr lang="en-AU" sz="2400" b="1" dirty="0">
                <a:latin typeface="Arial" panose="020B0604020202020204" pitchFamily="34" charset="0"/>
                <a:cs typeface="Arial" panose="020B0604020202020204" pitchFamily="34" charset="0"/>
              </a:rPr>
              <a:t>construction industry </a:t>
            </a:r>
          </a:p>
          <a:p>
            <a:pPr lvl="0"/>
            <a:r>
              <a:rPr lang="en-AU" sz="1400" dirty="0">
                <a:latin typeface="Arial" panose="020B0604020202020204" pitchFamily="34" charset="0"/>
                <a:cs typeface="Arial" panose="020B0604020202020204" pitchFamily="34" charset="0"/>
              </a:rPr>
              <a:t>A tough place </a:t>
            </a:r>
            <a:r>
              <a:rPr lang="en-AU" sz="1400" dirty="0" smtClean="0">
                <a:latin typeface="Arial" panose="020B0604020202020204" pitchFamily="34" charset="0"/>
                <a:cs typeface="Arial" panose="020B0604020202020204" pitchFamily="34" charset="0"/>
              </a:rPr>
              <a:t>implement social procurement</a:t>
            </a:r>
            <a:endParaRPr lang="en-AU" sz="1400" dirty="0">
              <a:latin typeface="Arial" panose="020B0604020202020204" pitchFamily="34" charset="0"/>
              <a:cs typeface="Arial" panose="020B0604020202020204" pitchFamily="34" charset="0"/>
            </a:endParaRPr>
          </a:p>
          <a:p>
            <a:pPr lvl="0"/>
            <a:endParaRPr lang="en-AU" sz="1400" dirty="0">
              <a:latin typeface="Arial" panose="020B0604020202020204" pitchFamily="34" charset="0"/>
              <a:cs typeface="Arial" panose="020B0604020202020204" pitchFamily="34" charset="0"/>
            </a:endParaRPr>
          </a:p>
          <a:p>
            <a:pPr marL="0" indent="0">
              <a:spcAft>
                <a:spcPts val="0"/>
              </a:spcAft>
            </a:pPr>
            <a:r>
              <a:rPr lang="en-AU" sz="1100" dirty="0">
                <a:latin typeface="Arial" panose="020B0604020202020204" pitchFamily="34" charset="0"/>
                <a:ea typeface="Times New Roman" panose="02020603050405020304" pitchFamily="18" charset="0"/>
                <a:cs typeface="Arial" panose="020B0604020202020204" pitchFamily="34" charset="0"/>
              </a:rPr>
              <a:t>Resistance to change</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Sense of unfairness that policies penalise construction industry, </a:t>
            </a:r>
            <a:r>
              <a:rPr lang="en-AU" sz="1100" dirty="0" smtClean="0">
                <a:latin typeface="Arial" panose="020B0604020202020204" pitchFamily="34" charset="0"/>
                <a:ea typeface="Times New Roman" panose="02020603050405020304" pitchFamily="18" charset="0"/>
                <a:cs typeface="Arial" panose="020B0604020202020204" pitchFamily="34" charset="0"/>
              </a:rPr>
              <a:t>imposed</a:t>
            </a:r>
          </a:p>
          <a:p>
            <a:pPr marL="457200" lvl="1" indent="0">
              <a:spcAft>
                <a:spcPts val="0"/>
              </a:spcAft>
              <a:buNone/>
            </a:pPr>
            <a:r>
              <a:rPr lang="en-AU" sz="1100" dirty="0" smtClean="0">
                <a:latin typeface="Arial" panose="020B0604020202020204" pitchFamily="34" charset="0"/>
                <a:ea typeface="Times New Roman" panose="02020603050405020304" pitchFamily="18" charset="0"/>
                <a:cs typeface="Arial" panose="020B0604020202020204" pitchFamily="34" charset="0"/>
              </a:rPr>
              <a:t>	top-down </a:t>
            </a:r>
            <a:r>
              <a:rPr lang="en-AU" sz="1100" dirty="0">
                <a:latin typeface="Arial" panose="020B0604020202020204" pitchFamily="34" charset="0"/>
                <a:ea typeface="Times New Roman" panose="02020603050405020304" pitchFamily="18" charset="0"/>
                <a:cs typeface="Arial" panose="020B0604020202020204" pitchFamily="34" charset="0"/>
              </a:rPr>
              <a:t>without understanding industry constraints and challenges</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Perceptions that social procurement discriminates against traditional employees </a:t>
            </a:r>
          </a:p>
          <a:p>
            <a:pPr marL="457200" lvl="1" indent="0">
              <a:spcAft>
                <a:spcPts val="0"/>
              </a:spcAft>
              <a:buNone/>
            </a:pPr>
            <a:r>
              <a:rPr lang="en-AU" sz="1100" dirty="0" smtClean="0">
                <a:latin typeface="Arial" panose="020B0604020202020204" pitchFamily="34" charset="0"/>
                <a:ea typeface="Times New Roman" panose="02020603050405020304" pitchFamily="18" charset="0"/>
                <a:cs typeface="Arial" panose="020B0604020202020204" pitchFamily="34" charset="0"/>
              </a:rPr>
              <a:t>	– </a:t>
            </a:r>
            <a:r>
              <a:rPr lang="en-AU" sz="1100" dirty="0">
                <a:latin typeface="Arial" panose="020B0604020202020204" pitchFamily="34" charset="0"/>
                <a:ea typeface="Times New Roman" panose="02020603050405020304" pitchFamily="18" charset="0"/>
                <a:cs typeface="Arial" panose="020B0604020202020204" pitchFamily="34" charset="0"/>
              </a:rPr>
              <a:t>leading to potential discrimination, low quality and unsustainable work opportunities.</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Employees targeted by social procurement are costly, unsafe and unproductive (disengaged youth being perceived as </a:t>
            </a:r>
            <a:r>
              <a:rPr lang="en-AU" sz="1100" dirty="0" smtClean="0">
                <a:latin typeface="Arial" panose="020B0604020202020204" pitchFamily="34" charset="0"/>
                <a:ea typeface="Times New Roman" panose="02020603050405020304" pitchFamily="18" charset="0"/>
                <a:cs typeface="Arial" panose="020B0604020202020204" pitchFamily="34" charset="0"/>
              </a:rPr>
              <a:t>	the </a:t>
            </a:r>
            <a:r>
              <a:rPr lang="en-AU" sz="1100" dirty="0">
                <a:latin typeface="Arial" panose="020B0604020202020204" pitchFamily="34" charset="0"/>
                <a:ea typeface="Times New Roman" panose="02020603050405020304" pitchFamily="18" charset="0"/>
                <a:cs typeface="Arial" panose="020B0604020202020204" pitchFamily="34" charset="0"/>
              </a:rPr>
              <a:t>highest risk cohort, followed by migrants and refugees, people suffering disability, ex-offenders, women and </a:t>
            </a:r>
            <a:r>
              <a:rPr lang="en-AU" sz="1100" dirty="0" smtClean="0">
                <a:latin typeface="Arial" panose="020B0604020202020204" pitchFamily="34" charset="0"/>
                <a:ea typeface="Times New Roman" panose="02020603050405020304" pitchFamily="18" charset="0"/>
                <a:cs typeface="Arial" panose="020B0604020202020204" pitchFamily="34" charset="0"/>
              </a:rPr>
              <a:t>	Indigenous </a:t>
            </a:r>
            <a:r>
              <a:rPr lang="en-AU" sz="1100" dirty="0">
                <a:latin typeface="Arial" panose="020B0604020202020204" pitchFamily="34" charset="0"/>
                <a:ea typeface="Times New Roman" panose="02020603050405020304" pitchFamily="18" charset="0"/>
                <a:cs typeface="Arial" panose="020B0604020202020204" pitchFamily="34" charset="0"/>
              </a:rPr>
              <a:t>workers with employment priorities reflecting these perceptions).</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Unwillingness or inability to dislocate established supply chain relationships and procurement practices</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Long-established recruitment methods, sources and networks (old boys network). Hard to break into existing </a:t>
            </a:r>
            <a:r>
              <a:rPr lang="en-AU" sz="1100" dirty="0" smtClean="0">
                <a:latin typeface="Arial" panose="020B0604020202020204" pitchFamily="34" charset="0"/>
                <a:ea typeface="Times New Roman" panose="02020603050405020304" pitchFamily="18" charset="0"/>
                <a:cs typeface="Arial" panose="020B0604020202020204" pitchFamily="34" charset="0"/>
              </a:rPr>
              <a:t>	recruitment </a:t>
            </a:r>
            <a:r>
              <a:rPr lang="en-AU" sz="1100" dirty="0">
                <a:latin typeface="Arial" panose="020B0604020202020204" pitchFamily="34" charset="0"/>
                <a:ea typeface="Times New Roman" panose="02020603050405020304" pitchFamily="18" charset="0"/>
                <a:cs typeface="Arial" panose="020B0604020202020204" pitchFamily="34" charset="0"/>
              </a:rPr>
              <a:t>and supplier networks.</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Many don’t see the benefits of social procurement (perceived as a risk not an opportunity)</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Majority of firms are small (99% &lt; 20 employees ) - </a:t>
            </a:r>
            <a:r>
              <a:rPr lang="en-AU" sz="1100" dirty="0">
                <a:latin typeface="Arial" panose="020B0604020202020204" pitchFamily="34" charset="0"/>
                <a:cs typeface="Arial" panose="020B0604020202020204" pitchFamily="34" charset="0"/>
              </a:rPr>
              <a:t>Hard to monitor, regulate and control  and many sham businesses and poor employment practices in supply chains.</a:t>
            </a:r>
          </a:p>
          <a:p>
            <a:pPr lvl="1">
              <a:spcAft>
                <a:spcPts val="0"/>
              </a:spcAft>
              <a:buFont typeface="Wingdings" panose="05000000000000000000" pitchFamily="2" charset="2"/>
              <a:buChar char="q"/>
            </a:pPr>
            <a:r>
              <a:rPr lang="en-AU" sz="1100" dirty="0">
                <a:latin typeface="Arial" panose="020B0604020202020204" pitchFamily="34" charset="0"/>
                <a:cs typeface="Arial" panose="020B0604020202020204" pitchFamily="34" charset="0"/>
              </a:rPr>
              <a:t>Highly commercial (lowest price wins job) – social value has little currency and is poorly understood</a:t>
            </a:r>
          </a:p>
          <a:p>
            <a:pPr marL="457200" lvl="1" indent="0">
              <a:spcAft>
                <a:spcPts val="0"/>
              </a:spcAft>
              <a:buNone/>
            </a:pPr>
            <a:endParaRPr lang="en-AU" sz="11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endParaRPr lang="en-AU" sz="11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r>
              <a:rPr lang="en-AU" sz="1100" dirty="0">
                <a:latin typeface="Arial" panose="020B0604020202020204" pitchFamily="34" charset="0"/>
                <a:ea typeface="Times New Roman" panose="02020603050405020304" pitchFamily="18" charset="0"/>
                <a:cs typeface="Arial" panose="020B0604020202020204" pitchFamily="34" charset="0"/>
              </a:rPr>
              <a:t>Supply problems</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Not enough good candidates to meet demand (leading to gaming of the system)</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Avoidance of most challenging candidates (over competition for low hanging fruit)</a:t>
            </a:r>
          </a:p>
          <a:p>
            <a:pPr marL="0" lvl="0" indent="0"/>
            <a:endParaRPr lang="en-AU" sz="1100" dirty="0" smtClean="0">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AU" sz="1100" dirty="0" smtClean="0">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AU" sz="1100" dirty="0" smtClean="0">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AU" sz="1100" dirty="0" smtClean="0">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AU" sz="1100" dirty="0" smtClean="0">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AU" sz="1100" dirty="0" smtClean="0">
              <a:latin typeface="Arial" panose="020B0604020202020204" pitchFamily="34" charset="0"/>
              <a:cs typeface="Arial" panose="020B0604020202020204" pitchFamily="34" charset="0"/>
            </a:endParaRPr>
          </a:p>
        </p:txBody>
      </p:sp>
      <p:pic>
        <p:nvPicPr>
          <p:cNvPr id="4098" name="Picture 2" descr="Image result for australian construction site">
            <a:extLst>
              <a:ext uri="{FF2B5EF4-FFF2-40B4-BE49-F238E27FC236}">
                <a16:creationId xmlns:a16="http://schemas.microsoft.com/office/drawing/2014/main" id="{4A4C9E8D-E079-4686-BB45-8BA7C9AA75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60648"/>
            <a:ext cx="2557523" cy="170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061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5E91AC-BDF8-4C78-BD14-9B86B3BB47A3}"/>
              </a:ext>
            </a:extLst>
          </p:cNvPr>
          <p:cNvSpPr/>
          <p:nvPr/>
        </p:nvSpPr>
        <p:spPr>
          <a:xfrm>
            <a:off x="179512" y="78658"/>
            <a:ext cx="8784976" cy="65907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3FD7593-AFA1-4478-A871-856AEBB6C370}"/>
              </a:ext>
            </a:extLst>
          </p:cNvPr>
          <p:cNvSpPr>
            <a:spLocks noGrp="1"/>
          </p:cNvSpPr>
          <p:nvPr>
            <p:ph idx="1"/>
          </p:nvPr>
        </p:nvSpPr>
        <p:spPr>
          <a:xfrm>
            <a:off x="323528" y="476672"/>
            <a:ext cx="8280920" cy="5112568"/>
          </a:xfrm>
        </p:spPr>
        <p:txBody>
          <a:bodyPr/>
          <a:lstStyle/>
          <a:p>
            <a:pPr lvl="0">
              <a:lnSpc>
                <a:spcPct val="100000"/>
              </a:lnSpc>
            </a:pPr>
            <a:r>
              <a:rPr lang="en-AU" sz="2400" b="1" dirty="0" smtClean="0">
                <a:latin typeface="Arial" panose="020B0604020202020204" pitchFamily="34" charset="0"/>
                <a:cs typeface="Arial" panose="020B0604020202020204" pitchFamily="34" charset="0"/>
              </a:rPr>
              <a:t>Barriers </a:t>
            </a:r>
            <a:r>
              <a:rPr lang="en-AU" sz="2400" b="1" dirty="0">
                <a:latin typeface="Arial" panose="020B0604020202020204" pitchFamily="34" charset="0"/>
                <a:cs typeface="Arial" panose="020B0604020202020204" pitchFamily="34" charset="0"/>
              </a:rPr>
              <a:t>to social procurement</a:t>
            </a:r>
          </a:p>
          <a:p>
            <a:pPr lvl="0"/>
            <a:endParaRPr lang="en-AU" sz="1400" dirty="0">
              <a:latin typeface="Arial" panose="020B0604020202020204" pitchFamily="34" charset="0"/>
              <a:cs typeface="Arial" panose="020B0604020202020204" pitchFamily="34" charset="0"/>
            </a:endParaRPr>
          </a:p>
          <a:p>
            <a:pPr marL="0" indent="0">
              <a:spcAft>
                <a:spcPts val="0"/>
              </a:spcAft>
            </a:pPr>
            <a:endParaRPr lang="en-AU" sz="1100" dirty="0" smtClean="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r>
              <a:rPr lang="en-AU" sz="1200" dirty="0">
                <a:latin typeface="Arial" panose="020B0604020202020204" pitchFamily="34" charset="0"/>
                <a:ea typeface="Times New Roman" panose="02020603050405020304" pitchFamily="18" charset="0"/>
                <a:cs typeface="Arial" panose="020B0604020202020204" pitchFamily="34" charset="0"/>
              </a:rPr>
              <a:t>Negative perceptions of social benefit organisations</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Lack of </a:t>
            </a:r>
            <a:r>
              <a:rPr lang="en-AU" sz="1100" dirty="0" smtClean="0">
                <a:latin typeface="Arial" panose="020B0604020202020204" pitchFamily="34" charset="0"/>
                <a:ea typeface="Times New Roman" panose="02020603050405020304" pitchFamily="18" charset="0"/>
                <a:cs typeface="Arial" panose="020B0604020202020204" pitchFamily="34" charset="0"/>
              </a:rPr>
              <a:t>trust they can deliver (cost, time, quality, safety) </a:t>
            </a: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Costly since one needs to unbundle work packages (Perceptions </a:t>
            </a:r>
            <a:r>
              <a:rPr lang="en-AU" sz="1100" dirty="0">
                <a:latin typeface="Arial" panose="020B0604020202020204" pitchFamily="34" charset="0"/>
                <a:ea typeface="Times New Roman" panose="02020603050405020304" pitchFamily="18" charset="0"/>
                <a:cs typeface="Arial" panose="020B0604020202020204" pitchFamily="34" charset="0"/>
              </a:rPr>
              <a:t>that social benefit organisations can’t handle large work </a:t>
            </a:r>
            <a:r>
              <a:rPr lang="en-AU" sz="1100" dirty="0" smtClean="0">
                <a:latin typeface="Arial" panose="020B0604020202020204" pitchFamily="34" charset="0"/>
                <a:ea typeface="Times New Roman" panose="02020603050405020304" pitchFamily="18" charset="0"/>
                <a:cs typeface="Arial" panose="020B0604020202020204" pitchFamily="34" charset="0"/>
              </a:rPr>
              <a:t>packages).</a:t>
            </a:r>
            <a:endParaRPr lang="en-AU" sz="1100" dirty="0">
              <a:latin typeface="Arial" panose="020B0604020202020204" pitchFamily="34" charset="0"/>
              <a:ea typeface="Times New Roman" panose="02020603050405020304" pitchFamily="18" charset="0"/>
              <a:cs typeface="Arial" panose="020B0604020202020204" pitchFamily="34" charset="0"/>
            </a:endParaRP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Social </a:t>
            </a:r>
            <a:r>
              <a:rPr lang="en-AU" sz="1100" dirty="0">
                <a:latin typeface="Arial" panose="020B0604020202020204" pitchFamily="34" charset="0"/>
                <a:ea typeface="Times New Roman" panose="02020603050405020304" pitchFamily="18" charset="0"/>
                <a:cs typeface="Arial" panose="020B0604020202020204" pitchFamily="34" charset="0"/>
              </a:rPr>
              <a:t>benefit organisations tend to get given the smaller lower risk packages which prevents them achieving scale</a:t>
            </a:r>
            <a:r>
              <a:rPr lang="en-AU" sz="1100" dirty="0" smtClean="0">
                <a:latin typeface="Arial" panose="020B0604020202020204" pitchFamily="34" charset="0"/>
                <a:ea typeface="Times New Roman" panose="02020603050405020304" pitchFamily="18" charset="0"/>
                <a:cs typeface="Arial" panose="020B0604020202020204" pitchFamily="34" charset="0"/>
              </a:rPr>
              <a:t>.</a:t>
            </a: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Some have had </a:t>
            </a:r>
            <a:r>
              <a:rPr lang="en-AU" sz="1100" dirty="0">
                <a:latin typeface="Arial" panose="020B0604020202020204" pitchFamily="34" charset="0"/>
                <a:ea typeface="Times New Roman" panose="02020603050405020304" pitchFamily="18" charset="0"/>
                <a:cs typeface="Arial" panose="020B0604020202020204" pitchFamily="34" charset="0"/>
              </a:rPr>
              <a:t>bad experiences of social benefit </a:t>
            </a:r>
            <a:r>
              <a:rPr lang="en-AU" sz="1100" dirty="0" smtClean="0">
                <a:latin typeface="Arial" panose="020B0604020202020204" pitchFamily="34" charset="0"/>
                <a:ea typeface="Times New Roman" panose="02020603050405020304" pitchFamily="18" charset="0"/>
                <a:cs typeface="Arial" panose="020B0604020202020204" pitchFamily="34" charset="0"/>
              </a:rPr>
              <a:t>organisations (word spreads fast)</a:t>
            </a:r>
            <a:endParaRPr lang="en-AU" sz="1100" dirty="0">
              <a:latin typeface="Arial" panose="020B0604020202020204" pitchFamily="34" charset="0"/>
              <a:ea typeface="Times New Roman" panose="02020603050405020304" pitchFamily="18" charset="0"/>
              <a:cs typeface="Arial" panose="020B0604020202020204" pitchFamily="34" charset="0"/>
            </a:endParaRP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Social benefit organisation - an unknown concept in the construction industry/market. </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A lack of experience, poor understanding and imagination of how the two sectors can mutually benefit each other</a:t>
            </a:r>
            <a:r>
              <a:rPr lang="en-AU" sz="1100" dirty="0" smtClean="0">
                <a:latin typeface="Arial" panose="020B0604020202020204" pitchFamily="34" charset="0"/>
                <a:ea typeface="Times New Roman" panose="02020603050405020304" pitchFamily="18" charset="0"/>
                <a:cs typeface="Arial" panose="020B0604020202020204" pitchFamily="34" charset="0"/>
              </a:rPr>
              <a:t>.</a:t>
            </a:r>
          </a:p>
          <a:p>
            <a:pPr lvl="1">
              <a:spcAft>
                <a:spcPts val="0"/>
              </a:spcAft>
              <a:buFont typeface="Wingdings" panose="05000000000000000000" pitchFamily="2" charset="2"/>
              <a:buChar char="q"/>
            </a:pPr>
            <a:endParaRPr lang="en-AU" sz="11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r>
              <a:rPr lang="en-AU" sz="1200" dirty="0">
                <a:ea typeface="Times New Roman" panose="02020603050405020304" pitchFamily="18" charset="0"/>
                <a:cs typeface="Arial" panose="020B0604020202020204" pitchFamily="34" charset="0"/>
              </a:rPr>
              <a:t>Rhetoric of social procurement </a:t>
            </a:r>
          </a:p>
          <a:p>
            <a:pPr lvl="1">
              <a:spcAft>
                <a:spcPts val="0"/>
              </a:spcAft>
              <a:buFont typeface="Wingdings" panose="05000000000000000000" pitchFamily="2" charset="2"/>
              <a:buChar char="q"/>
            </a:pPr>
            <a:r>
              <a:rPr lang="en-AU" sz="1100" dirty="0">
                <a:ea typeface="Times New Roman" panose="02020603050405020304" pitchFamily="18" charset="0"/>
                <a:cs typeface="Arial" panose="020B0604020202020204" pitchFamily="34" charset="0"/>
              </a:rPr>
              <a:t>    Social procurement being tokenistic and compliance-driven</a:t>
            </a:r>
          </a:p>
          <a:p>
            <a:pPr lvl="1">
              <a:spcAft>
                <a:spcPts val="0"/>
              </a:spcAft>
              <a:buFont typeface="Wingdings" panose="05000000000000000000" pitchFamily="2" charset="2"/>
              <a:buChar char="q"/>
            </a:pPr>
            <a:r>
              <a:rPr lang="en-AU" sz="1100" dirty="0">
                <a:ea typeface="Times New Roman" panose="02020603050405020304" pitchFamily="18" charset="0"/>
                <a:cs typeface="Arial" panose="020B0604020202020204" pitchFamily="34" charset="0"/>
              </a:rPr>
              <a:t>    Social procurement fatigue creating a compliance mentality and tokenistic engagement with social enterprises.</a:t>
            </a:r>
          </a:p>
          <a:p>
            <a:pPr lvl="1">
              <a:spcAft>
                <a:spcPts val="0"/>
              </a:spcAft>
              <a:buFont typeface="Wingdings" panose="05000000000000000000" pitchFamily="2" charset="2"/>
              <a:buChar char="q"/>
            </a:pPr>
            <a:r>
              <a:rPr lang="en-AU" sz="1100" dirty="0">
                <a:ea typeface="Times New Roman" panose="02020603050405020304" pitchFamily="18" charset="0"/>
                <a:cs typeface="Arial" panose="020B0604020202020204" pitchFamily="34" charset="0"/>
              </a:rPr>
              <a:t>    What is said at HO is often not implemented on site</a:t>
            </a:r>
          </a:p>
          <a:p>
            <a:pPr marL="0" indent="0">
              <a:spcAft>
                <a:spcPts val="0"/>
              </a:spcAft>
            </a:pPr>
            <a:endParaRPr lang="en-AU" sz="1200" dirty="0">
              <a:ea typeface="Times New Roman" panose="02020603050405020304" pitchFamily="18" charset="0"/>
              <a:cs typeface="Arial" panose="020B0604020202020204" pitchFamily="34" charset="0"/>
            </a:endParaRPr>
          </a:p>
          <a:p>
            <a:pPr marL="0" indent="0">
              <a:spcAft>
                <a:spcPts val="0"/>
              </a:spcAft>
            </a:pPr>
            <a:r>
              <a:rPr lang="en-AU" sz="1200" dirty="0">
                <a:ea typeface="Times New Roman" panose="02020603050405020304" pitchFamily="18" charset="0"/>
                <a:cs typeface="Arial" panose="020B0604020202020204" pitchFamily="34" charset="0"/>
              </a:rPr>
              <a:t>Construction industry culture</a:t>
            </a:r>
          </a:p>
          <a:p>
            <a:pPr lvl="1">
              <a:buFont typeface="Wingdings" panose="05000000000000000000" pitchFamily="2" charset="2"/>
              <a:buChar char="q"/>
            </a:pPr>
            <a:r>
              <a:rPr lang="en-AU" sz="1100" dirty="0">
                <a:cs typeface="Arial" panose="020B0604020202020204" pitchFamily="34" charset="0"/>
              </a:rPr>
              <a:t>    High pressures (tight cost and time deadlines) – poor performance is not tolerated</a:t>
            </a:r>
          </a:p>
          <a:p>
            <a:pPr lvl="1">
              <a:buFont typeface="Wingdings" panose="05000000000000000000" pitchFamily="2" charset="2"/>
              <a:buChar char="q"/>
            </a:pPr>
            <a:r>
              <a:rPr lang="en-AU" sz="1100" dirty="0">
                <a:cs typeface="Arial" panose="020B0604020202020204" pitchFamily="34" charset="0"/>
              </a:rPr>
              <a:t>    High risk workplaces (very poor record for physical and mental health)</a:t>
            </a:r>
          </a:p>
          <a:p>
            <a:pPr lvl="1">
              <a:buFont typeface="Wingdings" panose="05000000000000000000" pitchFamily="2" charset="2"/>
              <a:buChar char="q"/>
            </a:pPr>
            <a:r>
              <a:rPr lang="en-AU" sz="1100" dirty="0">
                <a:cs typeface="Arial" panose="020B0604020202020204" pitchFamily="34" charset="0"/>
              </a:rPr>
              <a:t>    Don’t get a job using a CV (all connections)</a:t>
            </a:r>
          </a:p>
          <a:p>
            <a:pPr lvl="1">
              <a:spcAft>
                <a:spcPts val="0"/>
              </a:spcAft>
              <a:buFont typeface="Wingdings" panose="05000000000000000000" pitchFamily="2" charset="2"/>
              <a:buChar char="q"/>
            </a:pPr>
            <a:r>
              <a:rPr lang="en-AU" sz="1100" dirty="0">
                <a:ea typeface="Times New Roman" panose="02020603050405020304" pitchFamily="18" charset="0"/>
                <a:cs typeface="Arial" panose="020B0604020202020204" pitchFamily="34" charset="0"/>
              </a:rPr>
              <a:t>    Commercial, macho, hard-nosed mindsets (social is intangible, soft and fluffy)</a:t>
            </a:r>
          </a:p>
          <a:p>
            <a:pPr lvl="1">
              <a:spcAft>
                <a:spcPts val="0"/>
              </a:spcAft>
              <a:buFont typeface="Wingdings" panose="05000000000000000000" pitchFamily="2" charset="2"/>
              <a:buChar char="q"/>
            </a:pPr>
            <a:r>
              <a:rPr lang="en-AU" sz="1100" dirty="0">
                <a:ea typeface="Times New Roman" panose="02020603050405020304" pitchFamily="18" charset="0"/>
                <a:cs typeface="Arial" panose="020B0604020202020204" pitchFamily="34" charset="0"/>
              </a:rPr>
              <a:t>    Preconceived ideas about the ideal construction worker (able bodied males)</a:t>
            </a:r>
          </a:p>
          <a:p>
            <a:pPr lvl="1">
              <a:buFont typeface="Wingdings" panose="05000000000000000000" pitchFamily="2" charset="2"/>
              <a:buChar char="q"/>
            </a:pPr>
            <a:r>
              <a:rPr lang="en-AU" sz="1100" dirty="0">
                <a:ea typeface="Calibri" panose="020F0502020204030204" pitchFamily="34" charset="0"/>
                <a:cs typeface="Arial" panose="020B0604020202020204" pitchFamily="34" charset="0"/>
              </a:rPr>
              <a:t>    Ingrained stigmas associated with disadvantaged groups which </a:t>
            </a:r>
            <a:r>
              <a:rPr lang="en-AU" sz="1100" dirty="0">
                <a:ea typeface="Times New Roman" panose="02020603050405020304" pitchFamily="18" charset="0"/>
                <a:cs typeface="Arial" panose="020B0604020202020204" pitchFamily="34" charset="0"/>
              </a:rPr>
              <a:t>social benefit organisations </a:t>
            </a:r>
            <a:r>
              <a:rPr lang="en-AU" sz="1100" dirty="0">
                <a:ea typeface="Calibri" panose="020F0502020204030204" pitchFamily="34" charset="0"/>
                <a:cs typeface="Arial" panose="020B0604020202020204" pitchFamily="34" charset="0"/>
              </a:rPr>
              <a:t>employ</a:t>
            </a:r>
          </a:p>
          <a:p>
            <a:pPr lvl="1">
              <a:buFont typeface="Wingdings" panose="05000000000000000000" pitchFamily="2" charset="2"/>
              <a:buChar char="q"/>
            </a:pPr>
            <a:r>
              <a:rPr lang="en-AU" sz="1100" dirty="0">
                <a:cs typeface="Arial" panose="020B0604020202020204" pitchFamily="34" charset="0"/>
              </a:rPr>
              <a:t>    Huge barriers to employment for some groups (disabled, women, refugees)</a:t>
            </a:r>
          </a:p>
          <a:p>
            <a:pPr lvl="1">
              <a:buFont typeface="Wingdings" panose="05000000000000000000" pitchFamily="2" charset="2"/>
              <a:buChar char="q"/>
            </a:pPr>
            <a:r>
              <a:rPr lang="en-AU" sz="1100" dirty="0">
                <a:cs typeface="Arial" panose="020B0604020202020204" pitchFamily="34" charset="0"/>
              </a:rPr>
              <a:t>    Traditionally sees community and a risk rather than an asset</a:t>
            </a:r>
          </a:p>
          <a:p>
            <a:pPr lvl="1">
              <a:spcAft>
                <a:spcPts val="0"/>
              </a:spcAft>
              <a:buFont typeface="Wingdings" panose="05000000000000000000" pitchFamily="2" charset="2"/>
              <a:buChar char="q"/>
            </a:pPr>
            <a:endParaRPr lang="en-AU" sz="1100" dirty="0">
              <a:latin typeface="Arial" panose="020B0604020202020204" pitchFamily="34" charset="0"/>
              <a:ea typeface="Times New Roman" panose="02020603050405020304" pitchFamily="18" charset="0"/>
              <a:cs typeface="Arial" panose="020B0604020202020204" pitchFamily="34" charset="0"/>
            </a:endParaRPr>
          </a:p>
          <a:p>
            <a:pPr marL="457200" lvl="1" indent="0">
              <a:spcAft>
                <a:spcPts val="0"/>
              </a:spcAft>
              <a:buNone/>
            </a:pPr>
            <a:endParaRPr lang="en-AU" sz="11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endParaRPr lang="en-AU" sz="12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endParaRPr lang="en-AU" sz="1200" dirty="0">
              <a:latin typeface="Arial" panose="020B0604020202020204" pitchFamily="34" charset="0"/>
              <a:ea typeface="Times New Roman" panose="02020603050405020304" pitchFamily="18" charset="0"/>
              <a:cs typeface="Arial" panose="020B0604020202020204" pitchFamily="34" charset="0"/>
            </a:endParaRPr>
          </a:p>
        </p:txBody>
      </p:sp>
      <p:pic>
        <p:nvPicPr>
          <p:cNvPr id="6148" name="Picture 4" descr="Image result for construction professional">
            <a:extLst>
              <a:ext uri="{FF2B5EF4-FFF2-40B4-BE49-F238E27FC236}">
                <a16:creationId xmlns:a16="http://schemas.microsoft.com/office/drawing/2014/main" id="{BE906256-CA3E-4B17-A557-00BB6BB24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910" y="246615"/>
            <a:ext cx="2254563" cy="145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50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5E91AC-BDF8-4C78-BD14-9B86B3BB47A3}"/>
              </a:ext>
            </a:extLst>
          </p:cNvPr>
          <p:cNvSpPr/>
          <p:nvPr/>
        </p:nvSpPr>
        <p:spPr>
          <a:xfrm>
            <a:off x="179512" y="246615"/>
            <a:ext cx="8784976" cy="64227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3FD7593-AFA1-4478-A871-856AEBB6C370}"/>
              </a:ext>
            </a:extLst>
          </p:cNvPr>
          <p:cNvSpPr>
            <a:spLocks noGrp="1"/>
          </p:cNvSpPr>
          <p:nvPr>
            <p:ph idx="1"/>
          </p:nvPr>
        </p:nvSpPr>
        <p:spPr>
          <a:xfrm>
            <a:off x="323528" y="901703"/>
            <a:ext cx="8280920" cy="5112568"/>
          </a:xfrm>
        </p:spPr>
        <p:txBody>
          <a:bodyPr/>
          <a:lstStyle/>
          <a:p>
            <a:pPr lvl="0">
              <a:lnSpc>
                <a:spcPct val="100000"/>
              </a:lnSpc>
            </a:pPr>
            <a:r>
              <a:rPr lang="en-AU" sz="2400" b="1" dirty="0">
                <a:latin typeface="Arial" panose="020B0604020202020204" pitchFamily="34" charset="0"/>
                <a:cs typeface="Arial" panose="020B0604020202020204" pitchFamily="34" charset="0"/>
              </a:rPr>
              <a:t>Barriers to social procurement</a:t>
            </a:r>
          </a:p>
          <a:p>
            <a:pPr lvl="0"/>
            <a:endParaRPr lang="en-AU" sz="1400" dirty="0">
              <a:latin typeface="Arial" panose="020B0604020202020204" pitchFamily="34" charset="0"/>
              <a:cs typeface="Arial" panose="020B0604020202020204" pitchFamily="34" charset="0"/>
            </a:endParaRPr>
          </a:p>
          <a:p>
            <a:pPr marL="0" indent="0">
              <a:spcAft>
                <a:spcPts val="0"/>
              </a:spcAft>
            </a:pPr>
            <a:r>
              <a:rPr lang="en-AU" sz="1200" dirty="0" smtClean="0">
                <a:latin typeface="Arial" panose="020B0604020202020204" pitchFamily="34" charset="0"/>
                <a:ea typeface="Times New Roman" panose="02020603050405020304" pitchFamily="18" charset="0"/>
                <a:cs typeface="Arial" panose="020B0604020202020204" pitchFamily="34" charset="0"/>
              </a:rPr>
              <a:t>Tough place for social benefit organisations and social enterprises to work</a:t>
            </a:r>
            <a:endParaRPr lang="en-AU" sz="1200" dirty="0">
              <a:latin typeface="Arial" panose="020B0604020202020204" pitchFamily="34" charset="0"/>
              <a:ea typeface="Times New Roman" panose="02020603050405020304" pitchFamily="18" charset="0"/>
              <a:cs typeface="Arial" panose="020B0604020202020204" pitchFamily="34" charset="0"/>
            </a:endParaRP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Lack of experience of social procurement in the industry</a:t>
            </a:r>
          </a:p>
          <a:p>
            <a:pPr lvl="1">
              <a:spcAft>
                <a:spcPts val="0"/>
              </a:spcAft>
              <a:buFont typeface="Wingdings" panose="05000000000000000000" pitchFamily="2" charset="2"/>
              <a:buChar char="q"/>
            </a:pPr>
            <a:r>
              <a:rPr lang="en-AU" sz="1100" dirty="0">
                <a:latin typeface="Arial" panose="020B0604020202020204" pitchFamily="34" charset="0"/>
                <a:cs typeface="Arial" panose="020B0604020202020204" pitchFamily="34" charset="0"/>
              </a:rPr>
              <a:t>Tightly knit relationships that </a:t>
            </a:r>
            <a:r>
              <a:rPr lang="en-AU" sz="1100" dirty="0" smtClean="0">
                <a:latin typeface="Arial" panose="020B0604020202020204" pitchFamily="34" charset="0"/>
                <a:cs typeface="Arial" panose="020B0604020202020204" pitchFamily="34" charset="0"/>
              </a:rPr>
              <a:t>are tough to break into (main </a:t>
            </a:r>
            <a:r>
              <a:rPr lang="en-AU" sz="1100" dirty="0">
                <a:latin typeface="Arial" panose="020B0604020202020204" pitchFamily="34" charset="0"/>
                <a:cs typeface="Arial" panose="020B0604020202020204" pitchFamily="34" charset="0"/>
              </a:rPr>
              <a:t>source of competitive </a:t>
            </a:r>
            <a:r>
              <a:rPr lang="en-AU" sz="1100" dirty="0" smtClean="0">
                <a:latin typeface="Arial" panose="020B0604020202020204" pitchFamily="34" charset="0"/>
                <a:cs typeface="Arial" panose="020B0604020202020204" pitchFamily="34" charset="0"/>
              </a:rPr>
              <a:t>advantage)</a:t>
            </a: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Complex </a:t>
            </a:r>
            <a:r>
              <a:rPr lang="en-AU" sz="1100" dirty="0">
                <a:latin typeface="Arial" panose="020B0604020202020204" pitchFamily="34" charset="0"/>
                <a:ea typeface="Times New Roman" panose="02020603050405020304" pitchFamily="18" charset="0"/>
                <a:cs typeface="Arial" panose="020B0604020202020204" pitchFamily="34" charset="0"/>
              </a:rPr>
              <a:t>and bureaucratic procurement/tendering procedures placing an unfair </a:t>
            </a:r>
          </a:p>
          <a:p>
            <a:pPr marL="457200" lvl="1" indent="0">
              <a:spcAft>
                <a:spcPts val="0"/>
              </a:spcAft>
              <a:buNone/>
            </a:pPr>
            <a:r>
              <a:rPr lang="en-AU" sz="1100" dirty="0">
                <a:latin typeface="Arial" panose="020B0604020202020204" pitchFamily="34" charset="0"/>
                <a:ea typeface="Times New Roman" panose="02020603050405020304" pitchFamily="18" charset="0"/>
                <a:cs typeface="Arial" panose="020B0604020202020204" pitchFamily="34" charset="0"/>
              </a:rPr>
              <a:t>        cost burden on social benefit organisations </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Inconsistent procurement/tendering processes between different clients</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Large size of typical work packages on projects are beyond capacity of many social benefit organisations . Prevents them from breaking into existing supply chains and competing with industry incumbents.</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Narrow conceptions of value in the construction sector (overly focussed on price rather than value</a:t>
            </a:r>
            <a:r>
              <a:rPr lang="en-AU" sz="1100" dirty="0" smtClean="0">
                <a:latin typeface="Arial" panose="020B0604020202020204" pitchFamily="34" charset="0"/>
                <a:ea typeface="Times New Roman" panose="02020603050405020304" pitchFamily="18" charset="0"/>
                <a:cs typeface="Arial" panose="020B0604020202020204" pitchFamily="34" charset="0"/>
              </a:rPr>
              <a:t>)</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Highly regulated nature of construction activity making social benefit organisations seem </a:t>
            </a:r>
            <a:r>
              <a:rPr lang="en-AU" sz="1100" dirty="0" smtClean="0">
                <a:latin typeface="Arial" panose="020B0604020202020204" pitchFamily="34" charset="0"/>
                <a:ea typeface="Times New Roman" panose="02020603050405020304" pitchFamily="18" charset="0"/>
                <a:cs typeface="Arial" panose="020B0604020202020204" pitchFamily="34" charset="0"/>
              </a:rPr>
              <a:t>high-risk (compliance is tough and costly for small businesses).</a:t>
            </a: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Union opposition</a:t>
            </a:r>
          </a:p>
          <a:p>
            <a:pPr lvl="1">
              <a:buFont typeface="Wingdings" panose="05000000000000000000" pitchFamily="2" charset="2"/>
              <a:buChar char="q"/>
            </a:pPr>
            <a:r>
              <a:rPr lang="en-AU" sz="1100" dirty="0">
                <a:latin typeface="Arial" panose="020B0604020202020204" pitchFamily="34" charset="0"/>
                <a:cs typeface="Arial" panose="020B0604020202020204" pitchFamily="34" charset="0"/>
              </a:rPr>
              <a:t>Risk shifting culture (most risks like social procurement are passed down the chain to the point of least resistance – small subcontractors)</a:t>
            </a:r>
          </a:p>
          <a:p>
            <a:pPr lvl="1">
              <a:buFont typeface="Wingdings" panose="05000000000000000000" pitchFamily="2" charset="2"/>
              <a:buChar char="q"/>
            </a:pPr>
            <a:r>
              <a:rPr lang="en-AU" sz="1100" dirty="0">
                <a:latin typeface="Arial" panose="020B0604020202020204" pitchFamily="34" charset="0"/>
                <a:cs typeface="Arial" panose="020B0604020202020204" pitchFamily="34" charset="0"/>
              </a:rPr>
              <a:t>Payments regimes can be tough for small business (90 days not uncommon)</a:t>
            </a:r>
          </a:p>
          <a:p>
            <a:pPr lvl="1">
              <a:buFont typeface="Wingdings" panose="05000000000000000000" pitchFamily="2" charset="2"/>
              <a:buChar char="q"/>
            </a:pPr>
            <a:r>
              <a:rPr lang="en-AU" sz="1100" dirty="0">
                <a:latin typeface="Arial" panose="020B0604020202020204" pitchFamily="34" charset="0"/>
                <a:cs typeface="Arial" panose="020B0604020202020204" pitchFamily="34" charset="0"/>
              </a:rPr>
              <a:t>Highly cyclical (high levels of bankruptcy</a:t>
            </a:r>
            <a:r>
              <a:rPr lang="en-AU" sz="1100" dirty="0" smtClean="0">
                <a:latin typeface="Arial" panose="020B0604020202020204" pitchFamily="34" charset="0"/>
                <a:cs typeface="Arial" panose="020B0604020202020204" pitchFamily="34" charset="0"/>
              </a:rPr>
              <a:t>)</a:t>
            </a:r>
          </a:p>
          <a:p>
            <a:pPr lvl="1">
              <a:buFont typeface="Wingdings" panose="05000000000000000000" pitchFamily="2" charset="2"/>
              <a:buChar char="q"/>
            </a:pPr>
            <a:r>
              <a:rPr lang="en-AU" sz="1100" dirty="0">
                <a:latin typeface="Arial" panose="020B0604020202020204" pitchFamily="34" charset="0"/>
                <a:cs typeface="Arial" panose="020B0604020202020204" pitchFamily="34" charset="0"/>
              </a:rPr>
              <a:t>Project-based industry (every project is different – location, challenges, teams)</a:t>
            </a:r>
          </a:p>
          <a:p>
            <a:pPr lvl="1">
              <a:buFont typeface="Wingdings" panose="05000000000000000000" pitchFamily="2" charset="2"/>
              <a:buChar char="q"/>
            </a:pPr>
            <a:r>
              <a:rPr lang="en-AU" sz="1100" dirty="0">
                <a:latin typeface="Arial" panose="020B0604020202020204" pitchFamily="34" charset="0"/>
                <a:cs typeface="Arial" panose="020B0604020202020204" pitchFamily="34" charset="0"/>
              </a:rPr>
              <a:t>Projects are implemented fast following announcements and there is little time to </a:t>
            </a:r>
          </a:p>
          <a:p>
            <a:pPr marL="400050" lvl="1" indent="0"/>
            <a:r>
              <a:rPr lang="en-AU" sz="1100" dirty="0">
                <a:latin typeface="Arial" panose="020B0604020202020204" pitchFamily="34" charset="0"/>
                <a:cs typeface="Arial" panose="020B0604020202020204" pitchFamily="34" charset="0"/>
              </a:rPr>
              <a:t> plan for resourcing and training disadvantaged job-seekers to be job-ready</a:t>
            </a:r>
          </a:p>
          <a:p>
            <a:pPr marL="457200" lvl="1" indent="0">
              <a:buNone/>
            </a:pPr>
            <a:endParaRPr lang="en-AU" sz="1100" dirty="0">
              <a:latin typeface="Arial" panose="020B0604020202020204" pitchFamily="34" charset="0"/>
              <a:cs typeface="Arial" panose="020B0604020202020204" pitchFamily="34" charset="0"/>
            </a:endParaRPr>
          </a:p>
          <a:p>
            <a:pPr lvl="1">
              <a:spcAft>
                <a:spcPts val="0"/>
              </a:spcAft>
              <a:buFont typeface="Wingdings" panose="05000000000000000000" pitchFamily="2" charset="2"/>
              <a:buChar char="q"/>
            </a:pPr>
            <a:endParaRPr lang="en-AU" sz="12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endParaRPr lang="en-AU" sz="12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endParaRPr lang="en-AU" sz="12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endParaRPr lang="en-AU" sz="1200" dirty="0">
              <a:latin typeface="Arial" panose="020B0604020202020204" pitchFamily="34" charset="0"/>
              <a:ea typeface="Times New Roman" panose="02020603050405020304" pitchFamily="18" charset="0"/>
              <a:cs typeface="Arial" panose="020B0604020202020204" pitchFamily="34" charset="0"/>
            </a:endParaRPr>
          </a:p>
        </p:txBody>
      </p:sp>
      <p:pic>
        <p:nvPicPr>
          <p:cNvPr id="6148" name="Picture 4" descr="Image result for construction professional">
            <a:extLst>
              <a:ext uri="{FF2B5EF4-FFF2-40B4-BE49-F238E27FC236}">
                <a16:creationId xmlns:a16="http://schemas.microsoft.com/office/drawing/2014/main" id="{BE906256-CA3E-4B17-A557-00BB6BB24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05" y="404664"/>
            <a:ext cx="2254563" cy="145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66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5E91AC-BDF8-4C78-BD14-9B86B3BB47A3}"/>
              </a:ext>
            </a:extLst>
          </p:cNvPr>
          <p:cNvSpPr/>
          <p:nvPr/>
        </p:nvSpPr>
        <p:spPr>
          <a:xfrm>
            <a:off x="179512" y="188640"/>
            <a:ext cx="8784976" cy="6480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3FD7593-AFA1-4478-A871-856AEBB6C370}"/>
              </a:ext>
            </a:extLst>
          </p:cNvPr>
          <p:cNvSpPr>
            <a:spLocks noGrp="1"/>
          </p:cNvSpPr>
          <p:nvPr>
            <p:ph idx="1"/>
          </p:nvPr>
        </p:nvSpPr>
        <p:spPr>
          <a:xfrm>
            <a:off x="323528" y="565459"/>
            <a:ext cx="8280920" cy="5112568"/>
          </a:xfrm>
        </p:spPr>
        <p:txBody>
          <a:bodyPr/>
          <a:lstStyle/>
          <a:p>
            <a:pPr lvl="0">
              <a:lnSpc>
                <a:spcPct val="100000"/>
              </a:lnSpc>
            </a:pPr>
            <a:r>
              <a:rPr lang="en-AU" sz="2400" b="1" dirty="0" smtClean="0">
                <a:latin typeface="Arial" panose="020B0604020202020204" pitchFamily="34" charset="0"/>
                <a:cs typeface="Arial" panose="020B0604020202020204" pitchFamily="34" charset="0"/>
              </a:rPr>
              <a:t>We cant blame the construction industry</a:t>
            </a:r>
          </a:p>
          <a:p>
            <a:pPr lvl="0">
              <a:lnSpc>
                <a:spcPct val="100000"/>
              </a:lnSpc>
            </a:pPr>
            <a:endParaRPr lang="en-AU" sz="1400" dirty="0">
              <a:latin typeface="Arial" panose="020B0604020202020204" pitchFamily="34" charset="0"/>
              <a:cs typeface="Arial" panose="020B0604020202020204" pitchFamily="34" charset="0"/>
            </a:endParaRPr>
          </a:p>
          <a:p>
            <a:pPr marL="0" indent="0">
              <a:spcAft>
                <a:spcPts val="0"/>
              </a:spcAft>
            </a:pPr>
            <a:r>
              <a:rPr lang="en-AU" sz="1200" dirty="0" smtClean="0">
                <a:latin typeface="Arial" panose="020B0604020202020204" pitchFamily="34" charset="0"/>
                <a:ea typeface="Times New Roman" panose="02020603050405020304" pitchFamily="18" charset="0"/>
                <a:cs typeface="Arial" panose="020B0604020202020204" pitchFamily="34" charset="0"/>
              </a:rPr>
              <a:t>Social procurement is throwing the industry into a state of institutional instability</a:t>
            </a:r>
            <a:endParaRPr lang="en-AU" sz="1200" dirty="0">
              <a:latin typeface="Arial" panose="020B0604020202020204" pitchFamily="34" charset="0"/>
              <a:ea typeface="Times New Roman" panose="02020603050405020304" pitchFamily="18" charset="0"/>
              <a:cs typeface="Arial" panose="020B0604020202020204" pitchFamily="34" charset="0"/>
            </a:endParaRP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We are asking them to take down the site hoardings and forge new mysterious collaborations with a whole new range of strange organisations from the employment, community, charity, NFP, third, education/training and government sectors.</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They are being asked to break old established well served relationships and employ new people and organisations which are foreign</a:t>
            </a: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The term ‘social value’ means nothing to most people</a:t>
            </a:r>
          </a:p>
          <a:p>
            <a:pPr marL="457200" lvl="1" indent="0">
              <a:spcAft>
                <a:spcPts val="0"/>
              </a:spcAft>
              <a:buNone/>
            </a:pPr>
            <a:r>
              <a:rPr lang="en-AU" sz="1100" dirty="0" smtClean="0">
                <a:latin typeface="Arial" panose="020B0604020202020204" pitchFamily="34" charset="0"/>
                <a:ea typeface="Times New Roman" panose="02020603050405020304" pitchFamily="18" charset="0"/>
                <a:cs typeface="Arial" panose="020B0604020202020204" pitchFamily="34" charset="0"/>
              </a:rPr>
              <a:t>	(this is a new currency …not easily defined or measured)</a:t>
            </a: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They are being asked to change deeply ingrained norms, practices, systems and structures</a:t>
            </a: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New roles are required</a:t>
            </a:r>
          </a:p>
          <a:p>
            <a:pPr lvl="1">
              <a:spcAft>
                <a:spcPts val="0"/>
              </a:spcAft>
              <a:buFont typeface="Wingdings" panose="05000000000000000000" pitchFamily="2" charset="2"/>
              <a:buChar char="q"/>
            </a:pPr>
            <a:r>
              <a:rPr lang="en-AU" sz="1100" dirty="0">
                <a:latin typeface="Arial" panose="020B0604020202020204" pitchFamily="34" charset="0"/>
                <a:ea typeface="Times New Roman" panose="02020603050405020304" pitchFamily="18" charset="0"/>
                <a:cs typeface="Arial" panose="020B0604020202020204" pitchFamily="34" charset="0"/>
              </a:rPr>
              <a:t>This is a brand new risk which it has never seen before</a:t>
            </a:r>
          </a:p>
          <a:p>
            <a:pPr marL="457200" lvl="1" indent="0">
              <a:spcAft>
                <a:spcPts val="0"/>
              </a:spcAft>
              <a:buNone/>
            </a:pPr>
            <a:endParaRPr lang="en-AU" sz="1100" dirty="0" smtClean="0">
              <a:latin typeface="Arial" panose="020B0604020202020204" pitchFamily="34" charset="0"/>
              <a:ea typeface="Times New Roman" panose="02020603050405020304" pitchFamily="18" charset="0"/>
              <a:cs typeface="Arial" panose="020B0604020202020204" pitchFamily="34" charset="0"/>
            </a:endParaRPr>
          </a:p>
          <a:p>
            <a:pPr lvl="1">
              <a:spcAft>
                <a:spcPts val="0"/>
              </a:spcAft>
              <a:buFont typeface="Wingdings" panose="05000000000000000000" pitchFamily="2" charset="2"/>
              <a:buChar char="q"/>
            </a:pPr>
            <a:endParaRPr lang="en-AU" sz="1100" dirty="0">
              <a:latin typeface="Arial" panose="020B0604020202020204" pitchFamily="34" charset="0"/>
              <a:ea typeface="Times New Roman" panose="02020603050405020304" pitchFamily="18" charset="0"/>
              <a:cs typeface="Arial" panose="020B0604020202020204" pitchFamily="34" charset="0"/>
            </a:endParaRPr>
          </a:p>
          <a:p>
            <a:pPr lvl="1">
              <a:spcAft>
                <a:spcPts val="0"/>
              </a:spcAft>
              <a:buFont typeface="Wingdings" panose="05000000000000000000" pitchFamily="2" charset="2"/>
              <a:buChar char="q"/>
            </a:pPr>
            <a:endParaRPr lang="en-AU" sz="1100" dirty="0" smtClean="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r>
              <a:rPr lang="en-AU" sz="1200" dirty="0" smtClean="0">
                <a:latin typeface="Arial" panose="020B0604020202020204" pitchFamily="34" charset="0"/>
                <a:ea typeface="Times New Roman" panose="02020603050405020304" pitchFamily="18" charset="0"/>
                <a:cs typeface="Arial" panose="020B0604020202020204" pitchFamily="34" charset="0"/>
              </a:rPr>
              <a:t>Social procurement requires new skills, relationships, competencies and knowledge which does not exist in any construction management course</a:t>
            </a:r>
            <a:endParaRPr lang="en-AU" sz="1200" dirty="0">
              <a:latin typeface="Arial" panose="020B0604020202020204" pitchFamily="34" charset="0"/>
              <a:ea typeface="Times New Roman" panose="02020603050405020304" pitchFamily="18" charset="0"/>
              <a:cs typeface="Arial" panose="020B0604020202020204" pitchFamily="34" charset="0"/>
            </a:endParaRP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New bread of passionate social procurement champions are entering the industry to fill these roles  - most suffer a high level of role ambiguity and conflict, many do not have a clear organisational identity, most are operating informally and inventing their roles as they go, they occupy a wide range of positions and vary significantly in seniority and power)</a:t>
            </a: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Some companies are empowering and resourcing these people and taking it seriously, some are doing it because they have to, others are not interested.</a:t>
            </a:r>
          </a:p>
          <a:p>
            <a:pPr lvl="1">
              <a:spcAft>
                <a:spcPts val="0"/>
              </a:spcAft>
              <a:buFont typeface="Wingdings" panose="05000000000000000000" pitchFamily="2" charset="2"/>
              <a:buChar char="q"/>
            </a:pPr>
            <a:r>
              <a:rPr lang="en-AU" sz="1100" dirty="0" smtClean="0">
                <a:latin typeface="Arial" panose="020B0604020202020204" pitchFamily="34" charset="0"/>
                <a:ea typeface="Times New Roman" panose="02020603050405020304" pitchFamily="18" charset="0"/>
                <a:cs typeface="Arial" panose="020B0604020202020204" pitchFamily="34" charset="0"/>
              </a:rPr>
              <a:t>Compliance-based (There is a high level of isomorphism in practices, solutions and relationships and most are outsourcing the risk as they do with most other risks and not realising the opportunity)</a:t>
            </a:r>
          </a:p>
          <a:p>
            <a:pPr marL="457200" lvl="1" indent="0">
              <a:spcAft>
                <a:spcPts val="0"/>
              </a:spcAft>
              <a:buNone/>
            </a:pPr>
            <a:endParaRPr lang="en-AU" sz="12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endParaRPr lang="en-AU" sz="12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endParaRPr lang="en-AU" sz="12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pPr>
            <a:endParaRPr lang="en-AU" sz="1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25769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UNSW_FB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ommet"/>
        <a:ea typeface=""/>
        <a:cs typeface=""/>
      </a:majorFont>
      <a:minorFont>
        <a:latin typeface="Somm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15045</TotalTime>
  <Words>2280</Words>
  <Application>Microsoft Office PowerPoint</Application>
  <PresentationFormat>On-screen Show (4:3)</PresentationFormat>
  <Paragraphs>203</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Black</vt:lpstr>
      <vt:lpstr>Arial Nova</vt:lpstr>
      <vt:lpstr>Calibri</vt:lpstr>
      <vt:lpstr>Microsoft Sans Serif</vt:lpstr>
      <vt:lpstr>Sommet</vt:lpstr>
      <vt:lpstr>Sommet bold</vt:lpstr>
      <vt:lpstr>Times New Roman</vt:lpstr>
      <vt:lpstr>Wingdings</vt:lpstr>
      <vt:lpstr>UNSW_FBE</vt:lpstr>
      <vt:lpstr>PowerPoint Presentation</vt:lpstr>
      <vt:lpstr>PowerPoint Presentation</vt:lpstr>
      <vt:lpstr>PowerPoint Presentation</vt:lpstr>
      <vt:lpstr>Social procurement  There are many new social procurement policies and guidelines emerging at Federal, State, Local government, government agency and departmental levels covering many different cohort groups (Indigenous, refugees/migrants, women at risk, youth, long-term unemployed, ex-offenders, people with disability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New South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Chandra</dc:creator>
  <cp:keywords>PhD;UNSW</cp:keywords>
  <cp:lastModifiedBy>Martin Loosemore</cp:lastModifiedBy>
  <cp:revision>433</cp:revision>
  <cp:lastPrinted>2016-03-06T11:07:26Z</cp:lastPrinted>
  <dcterms:created xsi:type="dcterms:W3CDTF">2014-07-01T04:58:49Z</dcterms:created>
  <dcterms:modified xsi:type="dcterms:W3CDTF">2021-06-24T23:50:02Z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2020-12-08T22:27:29Z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c3184dd5-6cfe-4dba-bd03-2a486fc3c5da</vt:lpwstr>
  </property>
  <property fmtid="{D5CDD505-2E9C-101B-9397-08002B2CF9AE}" pid="8" name="MSIP_Label_51a6c3db-1667-4f49-995a-8b9973972958_ContentBits">
    <vt:lpwstr>0</vt:lpwstr>
  </property>
</Properties>
</file>