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5"/>
  </p:notesMasterIdLst>
  <p:sldIdLst>
    <p:sldId id="256" r:id="rId2"/>
    <p:sldId id="274" r:id="rId3"/>
    <p:sldId id="257" r:id="rId4"/>
    <p:sldId id="259" r:id="rId5"/>
    <p:sldId id="260" r:id="rId6"/>
    <p:sldId id="261" r:id="rId7"/>
    <p:sldId id="264" r:id="rId8"/>
    <p:sldId id="267" r:id="rId9"/>
    <p:sldId id="279" r:id="rId10"/>
    <p:sldId id="281" r:id="rId11"/>
    <p:sldId id="290" r:id="rId12"/>
    <p:sldId id="293" r:id="rId13"/>
    <p:sldId id="291" r:id="rId14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33"/>
    <p:restoredTop sz="94684"/>
  </p:normalViewPr>
  <p:slideViewPr>
    <p:cSldViewPr snapToGrid="0">
      <p:cViewPr varScale="1">
        <p:scale>
          <a:sx n="53" d="100"/>
          <a:sy n="53" d="100"/>
        </p:scale>
        <p:origin x="584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15518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468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16458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698496" y="498934"/>
            <a:ext cx="5945242" cy="958458"/>
          </a:xfrm>
          <a:prstGeom prst="rect">
            <a:avLst/>
          </a:prstGeom>
        </p:spPr>
        <p:txBody>
          <a:bodyPr/>
          <a:lstStyle>
            <a:lvl1pPr>
              <a:defRPr sz="4500" spc="-90">
                <a:solidFill>
                  <a:schemeClr val="accent6"/>
                </a:solidFill>
              </a:defRPr>
            </a:lvl1pPr>
          </a:lstStyle>
          <a:p>
            <a:r>
              <a:t>Presentation Title</a:t>
            </a:r>
          </a:p>
        </p:txBody>
      </p:sp>
      <p:sp>
        <p:nvSpPr>
          <p:cNvPr id="12" name="Australia 2016"/>
          <p:cNvSpPr txBox="1"/>
          <p:nvPr/>
        </p:nvSpPr>
        <p:spPr>
          <a:xfrm>
            <a:off x="21879788" y="752934"/>
            <a:ext cx="2239150" cy="9584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algn="l">
              <a:lnSpc>
                <a:spcPct val="80000"/>
              </a:lnSpc>
              <a:defRPr sz="2500" spc="-50"/>
            </a:lvl1pPr>
          </a:lstStyle>
          <a:p>
            <a:r>
              <a:t>Australia 2016</a:t>
            </a:r>
          </a:p>
        </p:txBody>
      </p:sp>
      <p:sp>
        <p:nvSpPr>
          <p:cNvPr id="13" name="Line"/>
          <p:cNvSpPr/>
          <p:nvPr/>
        </p:nvSpPr>
        <p:spPr>
          <a:xfrm>
            <a:off x="-142346" y="1430058"/>
            <a:ext cx="24668691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Fact information</a:t>
            </a:r>
          </a:p>
        </p:txBody>
      </p:sp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Attribution</a:t>
            </a:r>
          </a:p>
        </p:txBody>
      </p:sp>
      <p:sp>
        <p:nvSpPr>
          <p:cNvPr id="116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Image"/>
          <p:cNvSpPr>
            <a:spLocks noGrp="1"/>
          </p:cNvSpPr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Image"/>
          <p:cNvSpPr>
            <a:spLocks noGrp="1"/>
          </p:cNvSpPr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Image"/>
          <p:cNvSpPr>
            <a:spLocks noGrp="1"/>
          </p:cNvSpPr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Image"/>
          <p:cNvSpPr>
            <a:spLocks noGrp="1"/>
          </p:cNvSpPr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666699290_02_crop_3159x1892.jpg"/>
          <p:cNvSpPr>
            <a:spLocks noGrp="1"/>
          </p:cNvSpPr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4500" spc="-90">
                <a:solidFill>
                  <a:schemeClr val="accent6"/>
                </a:solidFill>
              </a:defRPr>
            </a:lvl1pPr>
          </a:lstStyle>
          <a:p>
            <a:r>
              <a:t>Presentation Title</a:t>
            </a:r>
          </a:p>
        </p:txBody>
      </p:sp>
      <p:sp>
        <p:nvSpPr>
          <p:cNvPr id="23" name="Author and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2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10457886_1434x1669.jpg"/>
          <p:cNvSpPr>
            <a:spLocks noGrp="1"/>
          </p:cNvSpPr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Slide Title</a:t>
            </a:r>
          </a:p>
        </p:txBody>
      </p:sp>
      <p:sp>
        <p:nvSpPr>
          <p:cNvPr id="3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61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660384004_1290x1720.jpg"/>
          <p:cNvSpPr>
            <a:spLocks noGrp="1"/>
          </p:cNvSpPr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Section Title</a:t>
            </a:r>
          </a:p>
        </p:txBody>
      </p:sp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89" name="Agenda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Agenda Subtitle</a:t>
            </a:r>
          </a:p>
        </p:txBody>
      </p:sp>
      <p:sp>
        <p:nvSpPr>
          <p:cNvPr id="90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DD7CC44-1555-1CC7-A3B6-EECEDBE839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23015"/>
            <a:ext cx="24752595" cy="15610103"/>
          </a:xfrm>
          <a:prstGeom prst="rect">
            <a:avLst/>
          </a:prstGeom>
        </p:spPr>
      </p:pic>
      <p:sp>
        <p:nvSpPr>
          <p:cNvPr id="2" name="rates of partner violence">
            <a:extLst>
              <a:ext uri="{FF2B5EF4-FFF2-40B4-BE49-F238E27FC236}">
                <a16:creationId xmlns:a16="http://schemas.microsoft.com/office/drawing/2014/main" id="{D2314C06-C120-5D15-C9DD-CF8E0785A037}"/>
              </a:ext>
            </a:extLst>
          </p:cNvPr>
          <p:cNvSpPr txBox="1">
            <a:spLocks/>
          </p:cNvSpPr>
          <p:nvPr/>
        </p:nvSpPr>
        <p:spPr>
          <a:xfrm>
            <a:off x="17692684" y="11295271"/>
            <a:ext cx="6744484" cy="9362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Autofit/>
          </a:bodyPr>
          <a:lstStyle>
            <a:lvl1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1" i="0" u="none" strike="noStrike" cap="none" spc="-90" baseline="0">
                <a:solidFill>
                  <a:schemeClr val="accent6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hangingPunct="1"/>
            <a:r>
              <a:rPr lang="en-AU" sz="4000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 Anne Summers AO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cash flow problems in the last 12 months"/>
          <p:cNvSpPr txBox="1">
            <a:spLocks noGrp="1"/>
          </p:cNvSpPr>
          <p:nvPr>
            <p:ph type="ctrTitle"/>
          </p:nvPr>
        </p:nvSpPr>
        <p:spPr>
          <a:xfrm>
            <a:off x="635151" y="468707"/>
            <a:ext cx="20642434" cy="95845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rgbClr val="F4BD74"/>
                </a:solidFill>
              </a:defRPr>
            </a:lvl1pPr>
          </a:lstStyle>
          <a:p>
            <a:r>
              <a:t>cash flow problems in the last 12 months</a:t>
            </a:r>
          </a:p>
        </p:txBody>
      </p:sp>
      <p:sp>
        <p:nvSpPr>
          <p:cNvPr id="323" name="Source: ABS Customized Data Table 7"/>
          <p:cNvSpPr txBox="1"/>
          <p:nvPr/>
        </p:nvSpPr>
        <p:spPr>
          <a:xfrm>
            <a:off x="19594417" y="12979400"/>
            <a:ext cx="4087566" cy="812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algn="r" defTabSz="457200">
              <a:spcBef>
                <a:spcPts val="1200"/>
              </a:spcBef>
              <a:defRPr sz="1800">
                <a:solidFill>
                  <a:srgbClr val="929292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Source: ABS Customized Data Table 7 </a:t>
            </a:r>
          </a:p>
        </p:txBody>
      </p:sp>
      <p:sp>
        <p:nvSpPr>
          <p:cNvPr id="324" name="185,700 women,18 years and over, living in a single parent family with all children under 18,  who ever had a partner, having experienced partner violence since age 15"/>
          <p:cNvSpPr txBox="1"/>
          <p:nvPr/>
        </p:nvSpPr>
        <p:spPr>
          <a:xfrm>
            <a:off x="19289617" y="1593850"/>
            <a:ext cx="4697166" cy="2311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algn="r" defTabSz="457200">
              <a:spcBef>
                <a:spcPts val="1200"/>
              </a:spcBef>
              <a:defRPr>
                <a:solidFill>
                  <a:srgbClr val="92929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185,700 women,18 years and over, living in a single parent family with all children under 18, </a:t>
            </a:r>
            <a:br/>
            <a:r>
              <a:t>who ever had a partner, having experienced partner violence since age 15</a:t>
            </a:r>
          </a:p>
        </p:txBody>
      </p:sp>
      <p:pic>
        <p:nvPicPr>
          <p:cNvPr id="325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7008" y="1938487"/>
            <a:ext cx="12438772" cy="1096025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2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7649" y="-1024836"/>
            <a:ext cx="24591444" cy="15824970"/>
          </a:xfrm>
          <a:prstGeom prst="rect">
            <a:avLst/>
          </a:prstGeom>
          <a:ln w="12700">
            <a:miter lim="400000"/>
          </a:ln>
        </p:spPr>
      </p:pic>
      <p:pic>
        <p:nvPicPr>
          <p:cNvPr id="363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459" y="-1339164"/>
            <a:ext cx="23281082" cy="15230709"/>
          </a:xfrm>
          <a:prstGeom prst="rect">
            <a:avLst/>
          </a:prstGeom>
          <a:ln w="12700">
            <a:miter lim="400000"/>
          </a:ln>
        </p:spPr>
      </p:pic>
      <p:pic>
        <p:nvPicPr>
          <p:cNvPr id="364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1747" y="1219367"/>
            <a:ext cx="11680506" cy="101136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2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7649" y="-1024836"/>
            <a:ext cx="24591444" cy="15824970"/>
          </a:xfrm>
          <a:prstGeom prst="rect">
            <a:avLst/>
          </a:prstGeom>
          <a:ln w="12700">
            <a:miter lim="400000"/>
          </a:ln>
        </p:spPr>
      </p:pic>
      <p:pic>
        <p:nvPicPr>
          <p:cNvPr id="363" name="Image" descr="Image"/>
          <p:cNvPicPr>
            <a:picLocks noChangeAspect="1"/>
          </p:cNvPicPr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551459" y="-1339164"/>
            <a:ext cx="23281082" cy="15230709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government payments - base rates*">
            <a:extLst>
              <a:ext uri="{FF2B5EF4-FFF2-40B4-BE49-F238E27FC236}">
                <a16:creationId xmlns:a16="http://schemas.microsoft.com/office/drawing/2014/main" id="{002CFE19-FC0F-1293-531D-D1BE742BC2D5}"/>
              </a:ext>
            </a:extLst>
          </p:cNvPr>
          <p:cNvSpPr txBox="1">
            <a:spLocks/>
          </p:cNvSpPr>
          <p:nvPr/>
        </p:nvSpPr>
        <p:spPr>
          <a:xfrm>
            <a:off x="902086" y="6663861"/>
            <a:ext cx="23281082" cy="9584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Autofit/>
          </a:bodyPr>
          <a:lstStyle>
            <a:lvl1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1" i="0" u="none" strike="noStrike" cap="none" spc="-90" baseline="0">
                <a:solidFill>
                  <a:srgbClr val="EB51CD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algn="ctr" hangingPunct="1"/>
            <a:r>
              <a:rPr lang="en-AU" sz="6600" spc="600" dirty="0" err="1">
                <a:solidFill>
                  <a:schemeClr val="bg1"/>
                </a:solidFill>
                <a:effectLst>
                  <a:outerShdw blurRad="83425" dist="87729" dir="2700000" algn="tl" rotWithShape="0">
                    <a:prstClr val="black">
                      <a:alpha val="81000"/>
                    </a:prstClr>
                  </a:outerShdw>
                </a:effectLst>
              </a:rPr>
              <a:t>www.violenceorpoverty.com</a:t>
            </a:r>
            <a:endParaRPr lang="en-AU" sz="6600" spc="600" dirty="0">
              <a:solidFill>
                <a:schemeClr val="bg1"/>
              </a:solidFill>
              <a:effectLst>
                <a:outerShdw blurRad="83425" dist="87729" dir="2700000" algn="tl" rotWithShape="0">
                  <a:prstClr val="black">
                    <a:alpha val="81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93023122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2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7649" y="-1024836"/>
            <a:ext cx="24591444" cy="15824970"/>
          </a:xfrm>
          <a:prstGeom prst="rect">
            <a:avLst/>
          </a:prstGeom>
          <a:ln w="12700">
            <a:miter lim="400000"/>
          </a:ln>
        </p:spPr>
      </p:pic>
      <p:pic>
        <p:nvPicPr>
          <p:cNvPr id="364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0410" y="1310807"/>
            <a:ext cx="8804433" cy="7623379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government payments - base rates*">
            <a:extLst>
              <a:ext uri="{FF2B5EF4-FFF2-40B4-BE49-F238E27FC236}">
                <a16:creationId xmlns:a16="http://schemas.microsoft.com/office/drawing/2014/main" id="{F17CE69C-6D8D-A4AB-6CAE-5791B007CD50}"/>
              </a:ext>
            </a:extLst>
          </p:cNvPr>
          <p:cNvSpPr txBox="1">
            <a:spLocks/>
          </p:cNvSpPr>
          <p:nvPr/>
        </p:nvSpPr>
        <p:spPr>
          <a:xfrm>
            <a:off x="902086" y="9909981"/>
            <a:ext cx="23281082" cy="9584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Autofit/>
          </a:bodyPr>
          <a:lstStyle>
            <a:lvl1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1" i="0" u="none" strike="noStrike" cap="none" spc="-90" baseline="0">
                <a:solidFill>
                  <a:srgbClr val="EB51CD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algn="ctr" hangingPunct="1"/>
            <a:r>
              <a:rPr lang="en-AU" sz="7200" spc="300" dirty="0" err="1">
                <a:solidFill>
                  <a:schemeClr val="bg1"/>
                </a:solidFill>
                <a:effectLst>
                  <a:outerShdw blurRad="83425" dist="87729" dir="2700000" algn="tl" rotWithShape="0">
                    <a:prstClr val="black">
                      <a:alpha val="81000"/>
                    </a:prstClr>
                  </a:outerShdw>
                </a:effectLst>
              </a:rPr>
              <a:t>www.violenceorpoverty.com</a:t>
            </a:r>
            <a:endParaRPr lang="en-AU" sz="7200" spc="300" dirty="0">
              <a:solidFill>
                <a:schemeClr val="bg1"/>
              </a:solidFill>
              <a:effectLst>
                <a:outerShdw blurRad="83425" dist="87729" dir="2700000" algn="tl" rotWithShape="0">
                  <a:prstClr val="black">
                    <a:alpha val="81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94663478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Source: ABS Personal Safety Survey 2016 Table 22.1"/>
          <p:cNvSpPr txBox="1"/>
          <p:nvPr/>
        </p:nvSpPr>
        <p:spPr>
          <a:xfrm>
            <a:off x="18204746" y="12979400"/>
            <a:ext cx="5549355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algn="r" defTabSz="457200">
              <a:spcBef>
                <a:spcPts val="1200"/>
              </a:spcBef>
              <a:defRPr sz="1800">
                <a:solidFill>
                  <a:srgbClr val="929292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Source: ABS Personal Safety Survey 2016 Table 22.1</a:t>
            </a:r>
          </a:p>
        </p:txBody>
      </p:sp>
      <p:pic>
        <p:nvPicPr>
          <p:cNvPr id="274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01548" y="12388799"/>
            <a:ext cx="3984859" cy="789250"/>
          </a:xfrm>
          <a:prstGeom prst="rect">
            <a:avLst/>
          </a:prstGeom>
          <a:ln w="12700">
            <a:miter lim="400000"/>
          </a:ln>
        </p:spPr>
      </p:pic>
      <p:sp>
        <p:nvSpPr>
          <p:cNvPr id="275" name="a portrait of partner violence"/>
          <p:cNvSpPr txBox="1">
            <a:spLocks noGrp="1"/>
          </p:cNvSpPr>
          <p:nvPr>
            <p:ph type="ctrTitle"/>
          </p:nvPr>
        </p:nvSpPr>
        <p:spPr>
          <a:xfrm>
            <a:off x="635151" y="468707"/>
            <a:ext cx="17943070" cy="95845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rgbClr val="BAABE3"/>
                </a:solidFill>
              </a:defRPr>
            </a:lvl1pPr>
          </a:lstStyle>
          <a:p>
            <a:r>
              <a:t>a portrait of partner violence</a:t>
            </a:r>
          </a:p>
        </p:txBody>
      </p:sp>
      <p:grpSp>
        <p:nvGrpSpPr>
          <p:cNvPr id="287" name="Group"/>
          <p:cNvGrpSpPr/>
          <p:nvPr/>
        </p:nvGrpSpPr>
        <p:grpSpPr>
          <a:xfrm>
            <a:off x="2187372" y="2261946"/>
            <a:ext cx="19884224" cy="9769780"/>
            <a:chOff x="0" y="0"/>
            <a:chExt cx="19884223" cy="9769778"/>
          </a:xfrm>
        </p:grpSpPr>
        <p:pic>
          <p:nvPicPr>
            <p:cNvPr id="276" name="Image" descr="Imag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>
              <a:off x="17504749" y="4997828"/>
              <a:ext cx="1493927" cy="8292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7" name="Image" descr="Imag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6326469" cy="549806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78" name="experienced violence…"/>
            <p:cNvSpPr txBox="1"/>
            <p:nvPr/>
          </p:nvSpPr>
          <p:spPr>
            <a:xfrm>
              <a:off x="508909" y="2612755"/>
              <a:ext cx="5308651" cy="20703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100">
                  <a:solidFill>
                    <a:srgbClr val="000000"/>
                  </a:solidFill>
                </a:defRPr>
              </a:pPr>
              <a:r>
                <a:t>experienced violence</a:t>
              </a:r>
            </a:p>
            <a:p>
              <a:pPr>
                <a:defRPr sz="4100">
                  <a:solidFill>
                    <a:srgbClr val="000000"/>
                  </a:solidFill>
                </a:defRPr>
              </a:pPr>
              <a:r>
                <a:t>while living with their</a:t>
              </a:r>
            </a:p>
            <a:p>
              <a:pPr>
                <a:defRPr sz="4100">
                  <a:solidFill>
                    <a:srgbClr val="000000"/>
                  </a:solidFill>
                </a:defRPr>
              </a:pPr>
              <a:r>
                <a:t>current partner</a:t>
              </a:r>
            </a:p>
          </p:txBody>
        </p:sp>
        <p:pic>
          <p:nvPicPr>
            <p:cNvPr id="279" name="Image" descr="Image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43245" y="1883348"/>
              <a:ext cx="2900842" cy="21680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0" name="Image" descr="Image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060863" y="771686"/>
              <a:ext cx="4873289" cy="43913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1" name="Image" descr="Image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7005305" y="1894600"/>
              <a:ext cx="2878919" cy="235314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2" name="Image" descr="Imag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90107" y="2916130"/>
              <a:ext cx="1637866" cy="909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3" name="Image" descr="Imag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805062" y="2921926"/>
              <a:ext cx="1637866" cy="909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4" name="Image" descr="Imag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546069" y="2921926"/>
              <a:ext cx="1637866" cy="909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85" name="from violent partner"/>
            <p:cNvSpPr txBox="1"/>
            <p:nvPr/>
          </p:nvSpPr>
          <p:spPr>
            <a:xfrm>
              <a:off x="7311222" y="3899064"/>
              <a:ext cx="2629858" cy="112895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3100">
                  <a:solidFill>
                    <a:srgbClr val="000000"/>
                  </a:solidFill>
                </a:defRPr>
              </a:lvl1pPr>
            </a:lstStyle>
            <a:p>
              <a:r>
                <a:t>from violent partner</a:t>
              </a:r>
            </a:p>
          </p:txBody>
        </p:sp>
        <p:pic>
          <p:nvPicPr>
            <p:cNvPr id="286" name="Image" descr="Image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089769" y="5781909"/>
              <a:ext cx="9662646" cy="39878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" name="Group"/>
          <p:cNvGrpSpPr/>
          <p:nvPr/>
        </p:nvGrpSpPr>
        <p:grpSpPr>
          <a:xfrm>
            <a:off x="949176" y="4252647"/>
            <a:ext cx="4473650" cy="6728864"/>
            <a:chOff x="0" y="0"/>
            <a:chExt cx="4473649" cy="6728864"/>
          </a:xfrm>
        </p:grpSpPr>
        <p:pic>
          <p:nvPicPr>
            <p:cNvPr id="155" name="Image" descr="Imag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4473650" cy="401212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6" name="Image" descr="Image"/>
            <p:cNvPicPr>
              <a:picLocks noChangeAspect="1"/>
            </p:cNvPicPr>
            <p:nvPr/>
          </p:nvPicPr>
          <p:blipFill>
            <a:blip r:embed="rId3"/>
            <a:srcRect b="50622"/>
            <a:stretch>
              <a:fillRect/>
            </a:stretch>
          </p:blipFill>
          <p:spPr>
            <a:xfrm>
              <a:off x="980318" y="3907426"/>
              <a:ext cx="3175001" cy="11921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57" name="of all women have experienced partner violence"/>
            <p:cNvSpPr txBox="1"/>
            <p:nvPr/>
          </p:nvSpPr>
          <p:spPr>
            <a:xfrm>
              <a:off x="869876" y="5152332"/>
              <a:ext cx="2733897" cy="1576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>
              <a:lvl1pPr defTabSz="825500">
                <a:defRPr sz="2600"/>
              </a:lvl1pPr>
            </a:lstStyle>
            <a:p>
              <a:r>
                <a:t>of all women have experienced partner violence</a:t>
              </a:r>
            </a:p>
          </p:txBody>
        </p:sp>
      </p:grpSp>
      <p:grpSp>
        <p:nvGrpSpPr>
          <p:cNvPr id="162" name="Group"/>
          <p:cNvGrpSpPr/>
          <p:nvPr/>
        </p:nvGrpSpPr>
        <p:grpSpPr>
          <a:xfrm>
            <a:off x="6850434" y="4252647"/>
            <a:ext cx="4473650" cy="6728864"/>
            <a:chOff x="0" y="0"/>
            <a:chExt cx="4473649" cy="6728864"/>
          </a:xfrm>
        </p:grpSpPr>
        <p:pic>
          <p:nvPicPr>
            <p:cNvPr id="159" name="Image" descr="Imag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4473650" cy="401212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0" name="Image" descr="Image"/>
            <p:cNvPicPr>
              <a:picLocks noChangeAspect="1"/>
            </p:cNvPicPr>
            <p:nvPr/>
          </p:nvPicPr>
          <p:blipFill>
            <a:blip r:embed="rId5"/>
            <a:srcRect b="50893"/>
            <a:stretch>
              <a:fillRect/>
            </a:stretch>
          </p:blipFill>
          <p:spPr>
            <a:xfrm>
              <a:off x="1072778" y="3907426"/>
              <a:ext cx="3175001" cy="114303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61" name="of all women who have ever had a partner"/>
            <p:cNvSpPr txBox="1"/>
            <p:nvPr/>
          </p:nvSpPr>
          <p:spPr>
            <a:xfrm>
              <a:off x="1131481" y="5152332"/>
              <a:ext cx="2540516" cy="1576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>
              <a:lvl1pPr defTabSz="825500">
                <a:defRPr sz="2600"/>
              </a:lvl1pPr>
            </a:lstStyle>
            <a:p>
              <a:r>
                <a:t>of all women who have ever had a partner</a:t>
              </a:r>
            </a:p>
          </p:txBody>
        </p:sp>
      </p:grpSp>
      <p:grpSp>
        <p:nvGrpSpPr>
          <p:cNvPr id="166" name="Group"/>
          <p:cNvGrpSpPr/>
          <p:nvPr/>
        </p:nvGrpSpPr>
        <p:grpSpPr>
          <a:xfrm>
            <a:off x="12751692" y="4252647"/>
            <a:ext cx="4473650" cy="6728864"/>
            <a:chOff x="0" y="0"/>
            <a:chExt cx="4473649" cy="6728864"/>
          </a:xfrm>
        </p:grpSpPr>
        <p:pic>
          <p:nvPicPr>
            <p:cNvPr id="163" name="Image" descr="Image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0"/>
              <a:ext cx="4473650" cy="401212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4" name="Image" descr="Image"/>
            <p:cNvPicPr>
              <a:picLocks noChangeAspect="1"/>
            </p:cNvPicPr>
            <p:nvPr/>
          </p:nvPicPr>
          <p:blipFill>
            <a:blip r:embed="rId7"/>
            <a:srcRect b="54134"/>
            <a:stretch>
              <a:fillRect/>
            </a:stretch>
          </p:blipFill>
          <p:spPr>
            <a:xfrm>
              <a:off x="1022433" y="3907426"/>
              <a:ext cx="3175001" cy="12351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65" name="of all women who previously had a partner"/>
            <p:cNvSpPr txBox="1"/>
            <p:nvPr/>
          </p:nvSpPr>
          <p:spPr>
            <a:xfrm>
              <a:off x="1191187" y="5152332"/>
              <a:ext cx="2393614" cy="1576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>
              <a:lvl1pPr defTabSz="825500">
                <a:defRPr sz="2600"/>
              </a:lvl1pPr>
            </a:lstStyle>
            <a:p>
              <a:r>
                <a:t>of all women who previously had a partner</a:t>
              </a:r>
            </a:p>
          </p:txBody>
        </p:sp>
      </p:grpSp>
      <p:grpSp>
        <p:nvGrpSpPr>
          <p:cNvPr id="170" name="Group"/>
          <p:cNvGrpSpPr/>
          <p:nvPr/>
        </p:nvGrpSpPr>
        <p:grpSpPr>
          <a:xfrm>
            <a:off x="18710100" y="4252647"/>
            <a:ext cx="4473650" cy="6728864"/>
            <a:chOff x="0" y="0"/>
            <a:chExt cx="4473649" cy="6728864"/>
          </a:xfrm>
        </p:grpSpPr>
        <p:pic>
          <p:nvPicPr>
            <p:cNvPr id="167" name="Image" descr="Image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0" y="0"/>
              <a:ext cx="4473650" cy="401212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8" name="Image" descr="Image"/>
            <p:cNvPicPr>
              <a:picLocks noChangeAspect="1"/>
            </p:cNvPicPr>
            <p:nvPr/>
          </p:nvPicPr>
          <p:blipFill>
            <a:blip r:embed="rId9"/>
            <a:srcRect b="54408"/>
            <a:stretch>
              <a:fillRect/>
            </a:stretch>
          </p:blipFill>
          <p:spPr>
            <a:xfrm>
              <a:off x="1218730" y="3907426"/>
              <a:ext cx="3175001" cy="127482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69" name="of single women with kids under 18"/>
            <p:cNvSpPr txBox="1"/>
            <p:nvPr/>
          </p:nvSpPr>
          <p:spPr>
            <a:xfrm>
              <a:off x="1218730" y="5152332"/>
              <a:ext cx="2393614" cy="1576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>
              <a:lvl1pPr defTabSz="825500">
                <a:defRPr sz="2600"/>
              </a:lvl1pPr>
            </a:lstStyle>
            <a:p>
              <a:r>
                <a:t>of single women with kids under 18</a:t>
              </a:r>
            </a:p>
          </p:txBody>
        </p:sp>
      </p:grpSp>
      <p:sp>
        <p:nvSpPr>
          <p:cNvPr id="171" name="Source: adapted from ABS Customized Data Table 1"/>
          <p:cNvSpPr txBox="1"/>
          <p:nvPr/>
        </p:nvSpPr>
        <p:spPr>
          <a:xfrm>
            <a:off x="18197865" y="12979400"/>
            <a:ext cx="5498121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 defTabSz="457200">
              <a:spcBef>
                <a:spcPts val="1200"/>
              </a:spcBef>
              <a:defRPr sz="1800">
                <a:solidFill>
                  <a:srgbClr val="929292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Source: adapted from ABS Customized Data Table 1 </a:t>
            </a:r>
          </a:p>
        </p:txBody>
      </p:sp>
      <p:sp>
        <p:nvSpPr>
          <p:cNvPr id="172" name="rates of partner violence"/>
          <p:cNvSpPr txBox="1">
            <a:spLocks noGrp="1"/>
          </p:cNvSpPr>
          <p:nvPr>
            <p:ph type="ctrTitle"/>
          </p:nvPr>
        </p:nvSpPr>
        <p:spPr>
          <a:xfrm>
            <a:off x="635151" y="468707"/>
            <a:ext cx="11489407" cy="1445758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dirty="0"/>
              <a:t>rates of partner violence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frequency of experience of partner violence"/>
          <p:cNvSpPr txBox="1">
            <a:spLocks noGrp="1"/>
          </p:cNvSpPr>
          <p:nvPr>
            <p:ph type="ctrTitle"/>
          </p:nvPr>
        </p:nvSpPr>
        <p:spPr>
          <a:xfrm>
            <a:off x="635151" y="468707"/>
            <a:ext cx="11489407" cy="958457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t>frequency of experience of partner violence</a:t>
            </a:r>
          </a:p>
        </p:txBody>
      </p:sp>
      <p:sp>
        <p:nvSpPr>
          <p:cNvPr id="182" name="Source: ABS Customized Data Table 14"/>
          <p:cNvSpPr txBox="1"/>
          <p:nvPr/>
        </p:nvSpPr>
        <p:spPr>
          <a:xfrm>
            <a:off x="19467281" y="12979400"/>
            <a:ext cx="4214702" cy="812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algn="r" defTabSz="457200">
              <a:spcBef>
                <a:spcPts val="1200"/>
              </a:spcBef>
              <a:defRPr sz="1800">
                <a:solidFill>
                  <a:srgbClr val="929292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Source: ABS Customized Data Table 14 </a:t>
            </a:r>
          </a:p>
        </p:txBody>
      </p:sp>
      <p:sp>
        <p:nvSpPr>
          <p:cNvPr id="183" name="185,700 women,18 years and over, living in a single parent family with all children under 18, how often they experienced violence by their most recently violent previous partner"/>
          <p:cNvSpPr txBox="1"/>
          <p:nvPr/>
        </p:nvSpPr>
        <p:spPr>
          <a:xfrm>
            <a:off x="18756081" y="1593850"/>
            <a:ext cx="5230702" cy="2463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algn="r" defTabSz="457200">
              <a:spcBef>
                <a:spcPts val="1200"/>
              </a:spcBef>
              <a:defRPr>
                <a:solidFill>
                  <a:srgbClr val="929292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185,700 women,18 years and over, living in a single parent family with all children under 18, how often they experienced violence by their most recently violent previous partner  </a:t>
            </a:r>
          </a:p>
        </p:txBody>
      </p:sp>
      <p:grpSp>
        <p:nvGrpSpPr>
          <p:cNvPr id="186" name="Group"/>
          <p:cNvGrpSpPr/>
          <p:nvPr/>
        </p:nvGrpSpPr>
        <p:grpSpPr>
          <a:xfrm>
            <a:off x="3227483" y="3392162"/>
            <a:ext cx="14323927" cy="9084390"/>
            <a:chOff x="0" y="0"/>
            <a:chExt cx="14323925" cy="9084389"/>
          </a:xfrm>
        </p:grpSpPr>
        <p:pic>
          <p:nvPicPr>
            <p:cNvPr id="184" name="Image" descr="Imag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0800000" flipH="1">
              <a:off x="3547113" y="0"/>
              <a:ext cx="7229700" cy="73801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5" name="Image" descr="Imag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85926"/>
              <a:ext cx="14323926" cy="899846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87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29430" y="12388799"/>
            <a:ext cx="3984859" cy="7892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most recent of experience of physical assault"/>
          <p:cNvSpPr txBox="1">
            <a:spLocks noGrp="1"/>
          </p:cNvSpPr>
          <p:nvPr>
            <p:ph type="ctrTitle"/>
          </p:nvPr>
        </p:nvSpPr>
        <p:spPr>
          <a:xfrm>
            <a:off x="635151" y="468707"/>
            <a:ext cx="16620518" cy="95845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rgbClr val="EB48A6"/>
                </a:solidFill>
              </a:defRPr>
            </a:lvl1pPr>
          </a:lstStyle>
          <a:p>
            <a:r>
              <a:t>most recent of experience of physical assault</a:t>
            </a:r>
          </a:p>
        </p:txBody>
      </p:sp>
      <p:sp>
        <p:nvSpPr>
          <p:cNvPr id="190" name="Source: ABS Customized Data Table 12"/>
          <p:cNvSpPr txBox="1"/>
          <p:nvPr/>
        </p:nvSpPr>
        <p:spPr>
          <a:xfrm>
            <a:off x="19602911" y="12979400"/>
            <a:ext cx="4151189" cy="812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algn="r" defTabSz="457200">
              <a:spcBef>
                <a:spcPts val="1200"/>
              </a:spcBef>
              <a:defRPr sz="1800">
                <a:solidFill>
                  <a:srgbClr val="929292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Source: ABS Customized Data Table 12</a:t>
            </a:r>
          </a:p>
        </p:txBody>
      </p:sp>
      <p:sp>
        <p:nvSpPr>
          <p:cNvPr id="191" name="112,900 women,18 years and over, who experienced partner violence since the age of 15, now living in a single parent family with all children under 18. Characteristics of the most recent incident of physical assault by a male previous partner in the last"/>
          <p:cNvSpPr txBox="1"/>
          <p:nvPr/>
        </p:nvSpPr>
        <p:spPr>
          <a:xfrm>
            <a:off x="18480135" y="1593850"/>
            <a:ext cx="5506648" cy="3200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algn="r" defTabSz="457200">
              <a:spcBef>
                <a:spcPts val="1200"/>
              </a:spcBef>
              <a:defRPr>
                <a:solidFill>
                  <a:srgbClr val="929292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112,900 women,18 years and over, who experienced partner violence since the age of 15, now living in a single parent family with all children under 18. Characteristics of the most recent incident of physical assault by a male previous partner in the last ten years</a:t>
            </a:r>
          </a:p>
        </p:txBody>
      </p:sp>
      <p:pic>
        <p:nvPicPr>
          <p:cNvPr id="192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01548" y="12388799"/>
            <a:ext cx="3984859" cy="7892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3" name="Image" descr="Image"/>
          <p:cNvPicPr>
            <a:picLocks noChangeAspect="1"/>
          </p:cNvPicPr>
          <p:nvPr/>
        </p:nvPicPr>
        <p:blipFill>
          <a:blip r:embed="rId3"/>
          <a:srcRect l="25684" b="2631"/>
          <a:stretch>
            <a:fillRect/>
          </a:stretch>
        </p:blipFill>
        <p:spPr>
          <a:xfrm>
            <a:off x="1730716" y="1667750"/>
            <a:ext cx="8427990" cy="1164413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4" name="Image" descr="Image"/>
          <p:cNvPicPr>
            <a:picLocks noChangeAspect="1"/>
          </p:cNvPicPr>
          <p:nvPr/>
        </p:nvPicPr>
        <p:blipFill>
          <a:blip r:embed="rId4"/>
          <a:srcRect r="73914" b="71102"/>
          <a:stretch>
            <a:fillRect/>
          </a:stretch>
        </p:blipFill>
        <p:spPr>
          <a:xfrm>
            <a:off x="14808593" y="6149156"/>
            <a:ext cx="3939102" cy="4614773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" name="Image" descr="Image"/>
          <p:cNvPicPr>
            <a:picLocks noChangeAspect="1"/>
          </p:cNvPicPr>
          <p:nvPr/>
        </p:nvPicPr>
        <p:blipFill>
          <a:blip r:embed="rId4"/>
          <a:srcRect t="28992" r="74104" b="42109"/>
          <a:stretch>
            <a:fillRect/>
          </a:stretch>
        </p:blipFill>
        <p:spPr>
          <a:xfrm>
            <a:off x="19227262" y="6149156"/>
            <a:ext cx="3910683" cy="4614964"/>
          </a:xfrm>
          <a:prstGeom prst="rect">
            <a:avLst/>
          </a:prstGeom>
          <a:ln w="12700">
            <a:miter lim="400000"/>
          </a:ln>
        </p:spPr>
      </p:pic>
      <p:pic>
        <p:nvPicPr>
          <p:cNvPr id="196" name="Image" descr="Image"/>
          <p:cNvPicPr>
            <a:picLocks noChangeAspect="1"/>
          </p:cNvPicPr>
          <p:nvPr/>
        </p:nvPicPr>
        <p:blipFill>
          <a:blip r:embed="rId4"/>
          <a:srcRect l="131" t="57476" r="73852" b="8195"/>
          <a:stretch>
            <a:fillRect/>
          </a:stretch>
        </p:blipFill>
        <p:spPr>
          <a:xfrm>
            <a:off x="10828081" y="6149156"/>
            <a:ext cx="3500786" cy="488467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anxiety and fear due to partner violence"/>
          <p:cNvSpPr txBox="1">
            <a:spLocks noGrp="1"/>
          </p:cNvSpPr>
          <p:nvPr>
            <p:ph type="ctrTitle"/>
          </p:nvPr>
        </p:nvSpPr>
        <p:spPr>
          <a:xfrm>
            <a:off x="635151" y="468707"/>
            <a:ext cx="16620518" cy="95845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rgbClr val="ED48A6"/>
                </a:solidFill>
              </a:defRPr>
            </a:lvl1pPr>
          </a:lstStyle>
          <a:p>
            <a:r>
              <a:t>anxiety and fear due to partner violence</a:t>
            </a:r>
          </a:p>
        </p:txBody>
      </p:sp>
      <p:sp>
        <p:nvSpPr>
          <p:cNvPr id="199" name="Source: ABS Customized Data Table 13"/>
          <p:cNvSpPr txBox="1"/>
          <p:nvPr/>
        </p:nvSpPr>
        <p:spPr>
          <a:xfrm>
            <a:off x="19602911" y="12979400"/>
            <a:ext cx="4151190" cy="812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algn="r" defTabSz="457200">
              <a:spcBef>
                <a:spcPts val="1200"/>
              </a:spcBef>
              <a:defRPr sz="1800">
                <a:solidFill>
                  <a:srgbClr val="929292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Source: ABS Customized Data Table 13</a:t>
            </a:r>
          </a:p>
        </p:txBody>
      </p:sp>
      <p:sp>
        <p:nvSpPr>
          <p:cNvPr id="200" name="112,900 women,18 years and over, who experienced partner violence since the age of 15, now living in a single parent family with all children under 18. Anxiety and fear experienced in the 12 months after the most recent incident of physical assault by a "/>
          <p:cNvSpPr txBox="1"/>
          <p:nvPr/>
        </p:nvSpPr>
        <p:spPr>
          <a:xfrm>
            <a:off x="18480135" y="1593850"/>
            <a:ext cx="5506648" cy="304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algn="r" defTabSz="457200">
              <a:spcBef>
                <a:spcPts val="1200"/>
              </a:spcBef>
              <a:defRPr>
                <a:solidFill>
                  <a:srgbClr val="929292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112,900 women,18 years and over, who experienced partner violence since the age of 15, now living in a single parent family with all children under 18. Anxiety and fear experienced in the 12 months after the most recent incident of physical assault by a male previous partner in the last ten years</a:t>
            </a:r>
          </a:p>
        </p:txBody>
      </p:sp>
      <p:pic>
        <p:nvPicPr>
          <p:cNvPr id="201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9398" y="4458083"/>
            <a:ext cx="15039445" cy="591973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experience of emotional abuse - 1"/>
          <p:cNvSpPr txBox="1">
            <a:spLocks noGrp="1"/>
          </p:cNvSpPr>
          <p:nvPr>
            <p:ph type="ctrTitle"/>
          </p:nvPr>
        </p:nvSpPr>
        <p:spPr>
          <a:xfrm>
            <a:off x="635151" y="468707"/>
            <a:ext cx="21202378" cy="958457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t>experience of emotional abuse - </a:t>
            </a:r>
            <a:r>
              <a:rPr sz="3800" spc="-76"/>
              <a:t>1</a:t>
            </a:r>
          </a:p>
        </p:txBody>
      </p:sp>
      <p:sp>
        <p:nvSpPr>
          <p:cNvPr id="215" name="Source: ABS Customized Data Table 19"/>
          <p:cNvSpPr txBox="1"/>
          <p:nvPr/>
        </p:nvSpPr>
        <p:spPr>
          <a:xfrm>
            <a:off x="19602911" y="12979400"/>
            <a:ext cx="4151190" cy="812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algn="r" defTabSz="457200">
              <a:spcBef>
                <a:spcPts val="1200"/>
              </a:spcBef>
              <a:defRPr sz="1800">
                <a:solidFill>
                  <a:srgbClr val="929292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Source: ABS Customized Data Table 19</a:t>
            </a:r>
          </a:p>
        </p:txBody>
      </p:sp>
      <p:sp>
        <p:nvSpPr>
          <p:cNvPr id="216" name="220,200 women,18 years and over, living in a single parent family with all children under 18, who have experienced emotional abuse by a previous partner"/>
          <p:cNvSpPr txBox="1"/>
          <p:nvPr/>
        </p:nvSpPr>
        <p:spPr>
          <a:xfrm>
            <a:off x="19217178" y="1593850"/>
            <a:ext cx="4769605" cy="2463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algn="r" defTabSz="457200">
              <a:spcBef>
                <a:spcPts val="1200"/>
              </a:spcBef>
              <a:defRPr>
                <a:solidFill>
                  <a:srgbClr val="929292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220,200 women,18 years and over, living in a single parent family with all children under 18, who have experienced emotional abuse by a previous partner</a:t>
            </a:r>
          </a:p>
        </p:txBody>
      </p:sp>
      <p:pic>
        <p:nvPicPr>
          <p:cNvPr id="217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5219" y="2044267"/>
            <a:ext cx="16407824" cy="1203239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experience of partner violence"/>
          <p:cNvSpPr txBox="1">
            <a:spLocks noGrp="1"/>
          </p:cNvSpPr>
          <p:nvPr>
            <p:ph type="ctrTitle"/>
          </p:nvPr>
        </p:nvSpPr>
        <p:spPr>
          <a:xfrm>
            <a:off x="635151" y="468707"/>
            <a:ext cx="21202378" cy="958457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t>experience of partner violence</a:t>
            </a:r>
          </a:p>
        </p:txBody>
      </p:sp>
      <p:sp>
        <p:nvSpPr>
          <p:cNvPr id="230" name="Source: ABS Customized Data Table 14"/>
          <p:cNvSpPr txBox="1"/>
          <p:nvPr/>
        </p:nvSpPr>
        <p:spPr>
          <a:xfrm>
            <a:off x="19602911" y="12979400"/>
            <a:ext cx="4151190" cy="812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algn="r" defTabSz="457200">
              <a:spcBef>
                <a:spcPts val="1200"/>
              </a:spcBef>
              <a:defRPr sz="1800">
                <a:solidFill>
                  <a:srgbClr val="929292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Source: ABS Customized Data Table 14</a:t>
            </a:r>
          </a:p>
        </p:txBody>
      </p:sp>
      <p:sp>
        <p:nvSpPr>
          <p:cNvPr id="231" name="185,700 women,18 years and over, who experienced partner violence since the age of 15, now living in a single parent family with all children under 18. Characteristics of partner violence over the course of the relationship with the most recently violent"/>
          <p:cNvSpPr txBox="1"/>
          <p:nvPr/>
        </p:nvSpPr>
        <p:spPr>
          <a:xfrm>
            <a:off x="19534899" y="1593850"/>
            <a:ext cx="4451884" cy="3937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algn="r" defTabSz="457200">
              <a:spcBef>
                <a:spcPts val="1200"/>
              </a:spcBef>
              <a:defRPr>
                <a:solidFill>
                  <a:srgbClr val="929292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185,700 women,18 years and over, who experienced partner violence since the age of 15, now living in a single parent family with all children under 18. Characteristics of partner violence over the course of the relationship with the most recently violent previous partner</a:t>
            </a:r>
            <a:endParaRPr baseline="31999"/>
          </a:p>
        </p:txBody>
      </p:sp>
      <p:pic>
        <p:nvPicPr>
          <p:cNvPr id="232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8059" y="2388135"/>
            <a:ext cx="16553347" cy="109387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household income"/>
          <p:cNvSpPr txBox="1">
            <a:spLocks noGrp="1"/>
          </p:cNvSpPr>
          <p:nvPr>
            <p:ph type="ctrTitle"/>
          </p:nvPr>
        </p:nvSpPr>
        <p:spPr>
          <a:xfrm>
            <a:off x="635151" y="468707"/>
            <a:ext cx="20642434" cy="95845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rgbClr val="FF0098"/>
                </a:solidFill>
              </a:defRPr>
            </a:lvl1pPr>
          </a:lstStyle>
          <a:p>
            <a:r>
              <a:t>household income</a:t>
            </a:r>
          </a:p>
        </p:txBody>
      </p:sp>
      <p:sp>
        <p:nvSpPr>
          <p:cNvPr id="313" name="Source: ABS Customized Data Table 7 Income figures: https://www.abs.gov.au/ausstats/abs@.nsf/Lookup/49a06.0.55.003Appendix12016"/>
          <p:cNvSpPr txBox="1"/>
          <p:nvPr/>
        </p:nvSpPr>
        <p:spPr>
          <a:xfrm>
            <a:off x="11718123" y="12750800"/>
            <a:ext cx="11963860" cy="1524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algn="r" defTabSz="457200">
              <a:spcBef>
                <a:spcPts val="1200"/>
              </a:spcBef>
              <a:defRPr sz="1800">
                <a:solidFill>
                  <a:srgbClr val="92929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Source: ABS Customized Data Table 7</a:t>
            </a:r>
            <a:br/>
            <a:r>
              <a:rPr>
                <a:solidFill>
                  <a:srgbClr val="000000"/>
                </a:solidFill>
              </a:rPr>
              <a:t>Income figures: </a:t>
            </a:r>
            <a:r>
              <a:t>https://www.abs.gov.au/ausstats/abs@.nsf/Lookup/49a06.0.55.003Appendix12016</a:t>
            </a:r>
          </a:p>
          <a:p>
            <a:pPr algn="r" defTabSz="457200">
              <a:spcBef>
                <a:spcPts val="1200"/>
              </a:spcBef>
              <a:defRPr sz="1800">
                <a:solidFill>
                  <a:srgbClr val="92929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 </a:t>
            </a:r>
          </a:p>
        </p:txBody>
      </p:sp>
      <p:sp>
        <p:nvSpPr>
          <p:cNvPr id="314" name="185,700 women,18 years and over, living in a single parent family with all children under 18, having experienced partner violence since age 15"/>
          <p:cNvSpPr txBox="1"/>
          <p:nvPr/>
        </p:nvSpPr>
        <p:spPr>
          <a:xfrm>
            <a:off x="18677484" y="1593850"/>
            <a:ext cx="5309299" cy="2095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algn="r" defTabSz="457200">
              <a:spcBef>
                <a:spcPts val="1200"/>
              </a:spcBef>
              <a:defRPr>
                <a:solidFill>
                  <a:srgbClr val="929292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185,700 women,18 years and over, living in a single parent family with all children under 18, having experienced partner violence since age 15</a:t>
            </a:r>
          </a:p>
        </p:txBody>
      </p:sp>
      <p:pic>
        <p:nvPicPr>
          <p:cNvPr id="315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1587" y="2793140"/>
            <a:ext cx="13076659" cy="966769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4153</TotalTime>
  <Words>473</Words>
  <Application>Microsoft Macintosh PowerPoint</Application>
  <PresentationFormat>Custom</PresentationFormat>
  <Paragraphs>37</Paragraphs>
  <Slides>13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Helvetica</vt:lpstr>
      <vt:lpstr>Helvetica Neue</vt:lpstr>
      <vt:lpstr>Helvetica Neue Medium</vt:lpstr>
      <vt:lpstr>21_BasicWhite</vt:lpstr>
      <vt:lpstr>PowerPoint Presentation</vt:lpstr>
      <vt:lpstr>a portrait of partner violence</vt:lpstr>
      <vt:lpstr>rates of partner violence</vt:lpstr>
      <vt:lpstr>frequency of experience of partner violence</vt:lpstr>
      <vt:lpstr>most recent of experience of physical assault</vt:lpstr>
      <vt:lpstr>anxiety and fear due to partner violence</vt:lpstr>
      <vt:lpstr>experience of emotional abuse - 1</vt:lpstr>
      <vt:lpstr>experience of partner violence</vt:lpstr>
      <vt:lpstr>household income</vt:lpstr>
      <vt:lpstr>cash flow problems in the last 12 months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Anne Summers</cp:lastModifiedBy>
  <cp:revision>7</cp:revision>
  <dcterms:modified xsi:type="dcterms:W3CDTF">2023-08-10T01:52:13Z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51a6c3db-1667-4f49-995a-8b9973972958_Enabled">
    <vt:lpwstr>true</vt:lpwstr>
  </property>
  <property fmtid="{D5CDD505-2E9C-101B-9397-08002B2CF9AE}" pid="3" name="MSIP_Label_51a6c3db-1667-4f49-995a-8b9973972958_SetDate">
    <vt:lpwstr>2023-06-07T01:04:42Z</vt:lpwstr>
  </property>
  <property fmtid="{D5CDD505-2E9C-101B-9397-08002B2CF9AE}" pid="4" name="MSIP_Label_51a6c3db-1667-4f49-995a-8b9973972958_Method">
    <vt:lpwstr>Standard</vt:lpwstr>
  </property>
  <property fmtid="{D5CDD505-2E9C-101B-9397-08002B2CF9AE}" pid="5" name="MSIP_Label_51a6c3db-1667-4f49-995a-8b9973972958_Name">
    <vt:lpwstr>UTS-Internal</vt:lpwstr>
  </property>
  <property fmtid="{D5CDD505-2E9C-101B-9397-08002B2CF9AE}" pid="6" name="MSIP_Label_51a6c3db-1667-4f49-995a-8b9973972958_SiteId">
    <vt:lpwstr>e8911c26-cf9f-4a9c-878e-527807be8791</vt:lpwstr>
  </property>
  <property fmtid="{D5CDD505-2E9C-101B-9397-08002B2CF9AE}" pid="7" name="MSIP_Label_51a6c3db-1667-4f49-995a-8b9973972958_ActionId">
    <vt:lpwstr>500f4a50-2441-4569-9a45-38c2d8973ee8</vt:lpwstr>
  </property>
  <property fmtid="{D5CDD505-2E9C-101B-9397-08002B2CF9AE}" pid="8" name="MSIP_Label_51a6c3db-1667-4f49-995a-8b9973972958_ContentBits">
    <vt:lpwstr>0</vt:lpwstr>
  </property>
</Properties>
</file>