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86" r:id="rId5"/>
    <p:sldId id="257" r:id="rId6"/>
    <p:sldId id="393" r:id="rId7"/>
    <p:sldId id="377" r:id="rId8"/>
    <p:sldId id="288" r:id="rId9"/>
    <p:sldId id="395" r:id="rId10"/>
    <p:sldId id="403" r:id="rId11"/>
    <p:sldId id="404" r:id="rId12"/>
    <p:sldId id="405" r:id="rId13"/>
    <p:sldId id="376" r:id="rId14"/>
    <p:sldId id="396" r:id="rId15"/>
    <p:sldId id="397" r:id="rId16"/>
    <p:sldId id="398" r:id="rId17"/>
    <p:sldId id="399" r:id="rId18"/>
    <p:sldId id="392" r:id="rId19"/>
    <p:sldId id="382" r:id="rId20"/>
    <p:sldId id="402" r:id="rId21"/>
    <p:sldId id="381" r:id="rId22"/>
    <p:sldId id="375" r:id="rId23"/>
    <p:sldId id="388" r:id="rId24"/>
    <p:sldId id="400" r:id="rId25"/>
    <p:sldId id="30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393"/>
            <p14:sldId id="377"/>
            <p14:sldId id="288"/>
            <p14:sldId id="395"/>
            <p14:sldId id="403"/>
            <p14:sldId id="404"/>
            <p14:sldId id="405"/>
            <p14:sldId id="376"/>
            <p14:sldId id="396"/>
            <p14:sldId id="397"/>
            <p14:sldId id="398"/>
            <p14:sldId id="399"/>
            <p14:sldId id="392"/>
            <p14:sldId id="382"/>
            <p14:sldId id="402"/>
            <p14:sldId id="381"/>
            <p14:sldId id="375"/>
            <p14:sldId id="388"/>
            <p14:sldId id="400"/>
            <p14:sldId id="300"/>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13"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C85"/>
    <a:srgbClr val="86C43A"/>
    <a:srgbClr val="82C836"/>
    <a:srgbClr val="EA8B00"/>
    <a:srgbClr val="F29000"/>
    <a:srgbClr val="BAE296"/>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47A3E-F6F8-FE7D-87BF-49FEC635027E}" v="32" dt="2022-01-14T01:08:53.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9" autoAdjust="0"/>
    <p:restoredTop sz="71990" autoAdjust="0"/>
  </p:normalViewPr>
  <p:slideViewPr>
    <p:cSldViewPr snapToGrid="0" snapToObjects="1">
      <p:cViewPr varScale="1">
        <p:scale>
          <a:sx n="54" d="100"/>
          <a:sy n="54" d="100"/>
        </p:scale>
        <p:origin x="739"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70FFAF-C6EF-4C04-A8B8-1E307C889B2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462FBC0D-BBA3-47D6-A572-742BB9F4D596}">
      <dgm:prSet phldrT="[Text]">
        <dgm:style>
          <a:lnRef idx="1">
            <a:schemeClr val="accent6"/>
          </a:lnRef>
          <a:fillRef idx="3">
            <a:schemeClr val="accent6"/>
          </a:fillRef>
          <a:effectRef idx="2">
            <a:schemeClr val="accent6"/>
          </a:effectRef>
          <a:fontRef idx="minor">
            <a:schemeClr val="lt1"/>
          </a:fontRef>
        </dgm:style>
      </dgm:prSet>
      <dgm:spPr>
        <a:solidFill>
          <a:schemeClr val="accent6">
            <a:lumMod val="60000"/>
            <a:lumOff val="40000"/>
          </a:schemeClr>
        </a:solidFill>
      </dgm:spPr>
      <dgm:t>
        <a:bodyPr/>
        <a:lstStyle/>
        <a:p>
          <a:r>
            <a:rPr lang="en-AU" b="1" dirty="0">
              <a:solidFill>
                <a:schemeClr val="bg1"/>
              </a:solidFill>
            </a:rPr>
            <a:t>What?</a:t>
          </a:r>
        </a:p>
      </dgm:t>
    </dgm:pt>
    <dgm:pt modelId="{382E3404-411B-47B7-9D87-9469500CBCFE}" type="parTrans" cxnId="{447A7DA1-B0B3-4575-8F44-34176DAC1E1D}">
      <dgm:prSet/>
      <dgm:spPr/>
      <dgm:t>
        <a:bodyPr/>
        <a:lstStyle/>
        <a:p>
          <a:endParaRPr lang="en-AU"/>
        </a:p>
      </dgm:t>
    </dgm:pt>
    <dgm:pt modelId="{5253436D-08A6-4767-ADE5-12EB91AAB581}" type="sibTrans" cxnId="{447A7DA1-B0B3-4575-8F44-34176DAC1E1D}">
      <dgm:prSet/>
      <dgm:spPr>
        <a:solidFill>
          <a:schemeClr val="bg1">
            <a:lumMod val="65000"/>
          </a:schemeClr>
        </a:solidFill>
      </dgm:spPr>
      <dgm:t>
        <a:bodyPr/>
        <a:lstStyle/>
        <a:p>
          <a:endParaRPr lang="en-AU"/>
        </a:p>
      </dgm:t>
    </dgm:pt>
    <dgm:pt modelId="{93601D51-B121-49D8-BC48-3D01D5CB1724}">
      <dgm:prSet phldrT="[Text]">
        <dgm:style>
          <a:lnRef idx="1">
            <a:schemeClr val="accent3"/>
          </a:lnRef>
          <a:fillRef idx="3">
            <a:schemeClr val="accent3"/>
          </a:fillRef>
          <a:effectRef idx="2">
            <a:schemeClr val="accent3"/>
          </a:effectRef>
          <a:fontRef idx="minor">
            <a:schemeClr val="lt1"/>
          </a:fontRef>
        </dgm:style>
      </dgm:prSet>
      <dgm:spPr>
        <a:solidFill>
          <a:srgbClr val="92D050"/>
        </a:solidFill>
        <a:ln>
          <a:solidFill>
            <a:srgbClr val="00B050"/>
          </a:solidFill>
        </a:ln>
      </dgm:spPr>
      <dgm:t>
        <a:bodyPr/>
        <a:lstStyle/>
        <a:p>
          <a:r>
            <a:rPr lang="en-AU" b="1" dirty="0"/>
            <a:t>So What?</a:t>
          </a:r>
        </a:p>
      </dgm:t>
    </dgm:pt>
    <dgm:pt modelId="{B16A73F6-5F0D-4367-A26E-5435AEBF2D18}" type="parTrans" cxnId="{432CCC76-64C4-41E9-BC7F-56954E94EA0A}">
      <dgm:prSet/>
      <dgm:spPr/>
      <dgm:t>
        <a:bodyPr/>
        <a:lstStyle/>
        <a:p>
          <a:endParaRPr lang="en-AU"/>
        </a:p>
      </dgm:t>
    </dgm:pt>
    <dgm:pt modelId="{C10D116F-AD8C-45CF-8D1B-BB83110D7037}" type="sibTrans" cxnId="{432CCC76-64C4-41E9-BC7F-56954E94EA0A}">
      <dgm:prSet/>
      <dgm:spPr>
        <a:solidFill>
          <a:schemeClr val="bg1">
            <a:lumMod val="65000"/>
          </a:schemeClr>
        </a:solidFill>
      </dgm:spPr>
      <dgm:t>
        <a:bodyPr/>
        <a:lstStyle/>
        <a:p>
          <a:endParaRPr lang="en-AU"/>
        </a:p>
      </dgm:t>
    </dgm:pt>
    <dgm:pt modelId="{598F345E-AD7B-4A21-9DF6-FC44DE6D4EF5}">
      <dgm:prSet phldrT="[Text]">
        <dgm:style>
          <a:lnRef idx="0">
            <a:schemeClr val="accent1"/>
          </a:lnRef>
          <a:fillRef idx="3">
            <a:schemeClr val="accent1"/>
          </a:fillRef>
          <a:effectRef idx="3">
            <a:schemeClr val="accent1"/>
          </a:effectRef>
          <a:fontRef idx="minor">
            <a:schemeClr val="lt1"/>
          </a:fontRef>
        </dgm:style>
      </dgm:prSet>
      <dgm:spPr>
        <a:solidFill>
          <a:schemeClr val="accent1">
            <a:lumMod val="60000"/>
            <a:lumOff val="40000"/>
          </a:schemeClr>
        </a:solidFill>
        <a:ln>
          <a:solidFill>
            <a:schemeClr val="accent1">
              <a:lumMod val="75000"/>
            </a:schemeClr>
          </a:solidFill>
        </a:ln>
      </dgm:spPr>
      <dgm:t>
        <a:bodyPr/>
        <a:lstStyle/>
        <a:p>
          <a:r>
            <a:rPr lang="en-AU" b="1" dirty="0"/>
            <a:t>Now What?</a:t>
          </a:r>
        </a:p>
      </dgm:t>
    </dgm:pt>
    <dgm:pt modelId="{8114A528-26FC-4071-BCA5-157578907583}" type="parTrans" cxnId="{1C24987E-3418-41A4-8025-8507954314E7}">
      <dgm:prSet/>
      <dgm:spPr/>
      <dgm:t>
        <a:bodyPr/>
        <a:lstStyle/>
        <a:p>
          <a:endParaRPr lang="en-AU"/>
        </a:p>
      </dgm:t>
    </dgm:pt>
    <dgm:pt modelId="{9EF52BF4-C75E-49E9-9F00-2320E25A8B26}" type="sibTrans" cxnId="{1C24987E-3418-41A4-8025-8507954314E7}">
      <dgm:prSet/>
      <dgm:spPr>
        <a:solidFill>
          <a:schemeClr val="bg1">
            <a:lumMod val="65000"/>
          </a:schemeClr>
        </a:solidFill>
      </dgm:spPr>
      <dgm:t>
        <a:bodyPr/>
        <a:lstStyle/>
        <a:p>
          <a:endParaRPr lang="en-AU"/>
        </a:p>
      </dgm:t>
    </dgm:pt>
    <dgm:pt modelId="{D0B55735-AA94-404A-A77B-A829CE436904}" type="pres">
      <dgm:prSet presAssocID="{4F70FFAF-C6EF-4C04-A8B8-1E307C889B24}" presName="cycle" presStyleCnt="0">
        <dgm:presLayoutVars>
          <dgm:dir/>
          <dgm:resizeHandles val="exact"/>
        </dgm:presLayoutVars>
      </dgm:prSet>
      <dgm:spPr/>
    </dgm:pt>
    <dgm:pt modelId="{74565E64-6337-4456-8042-FE382B725F97}" type="pres">
      <dgm:prSet presAssocID="{462FBC0D-BBA3-47D6-A572-742BB9F4D596}" presName="node" presStyleLbl="node1" presStyleIdx="0" presStyleCnt="3">
        <dgm:presLayoutVars>
          <dgm:bulletEnabled val="1"/>
        </dgm:presLayoutVars>
      </dgm:prSet>
      <dgm:spPr/>
    </dgm:pt>
    <dgm:pt modelId="{4F3C6D3A-4E66-44C7-8DFD-6C2F35F985D4}" type="pres">
      <dgm:prSet presAssocID="{5253436D-08A6-4767-ADE5-12EB91AAB581}" presName="sibTrans" presStyleLbl="sibTrans2D1" presStyleIdx="0" presStyleCnt="3"/>
      <dgm:spPr/>
    </dgm:pt>
    <dgm:pt modelId="{13948559-2682-4A63-A8C4-CDA8C2380E4C}" type="pres">
      <dgm:prSet presAssocID="{5253436D-08A6-4767-ADE5-12EB91AAB581}" presName="connectorText" presStyleLbl="sibTrans2D1" presStyleIdx="0" presStyleCnt="3"/>
      <dgm:spPr/>
    </dgm:pt>
    <dgm:pt modelId="{C777731B-8096-49B0-9D2F-A0E3A0E2AE37}" type="pres">
      <dgm:prSet presAssocID="{93601D51-B121-49D8-BC48-3D01D5CB1724}" presName="node" presStyleLbl="node1" presStyleIdx="1" presStyleCnt="3">
        <dgm:presLayoutVars>
          <dgm:bulletEnabled val="1"/>
        </dgm:presLayoutVars>
      </dgm:prSet>
      <dgm:spPr/>
    </dgm:pt>
    <dgm:pt modelId="{7EA86BAC-3376-4E4D-97D0-C529C0C91B4E}" type="pres">
      <dgm:prSet presAssocID="{C10D116F-AD8C-45CF-8D1B-BB83110D7037}" presName="sibTrans" presStyleLbl="sibTrans2D1" presStyleIdx="1" presStyleCnt="3"/>
      <dgm:spPr/>
    </dgm:pt>
    <dgm:pt modelId="{AD1AAEFD-31C6-48B2-B610-7D66F23A86FE}" type="pres">
      <dgm:prSet presAssocID="{C10D116F-AD8C-45CF-8D1B-BB83110D7037}" presName="connectorText" presStyleLbl="sibTrans2D1" presStyleIdx="1" presStyleCnt="3"/>
      <dgm:spPr/>
    </dgm:pt>
    <dgm:pt modelId="{7EFE1B78-3B2C-4BE3-BCBA-B81824866C01}" type="pres">
      <dgm:prSet presAssocID="{598F345E-AD7B-4A21-9DF6-FC44DE6D4EF5}" presName="node" presStyleLbl="node1" presStyleIdx="2" presStyleCnt="3">
        <dgm:presLayoutVars>
          <dgm:bulletEnabled val="1"/>
        </dgm:presLayoutVars>
      </dgm:prSet>
      <dgm:spPr/>
    </dgm:pt>
    <dgm:pt modelId="{F98E5606-4B77-4C5A-89D6-014269D139F1}" type="pres">
      <dgm:prSet presAssocID="{9EF52BF4-C75E-49E9-9F00-2320E25A8B26}" presName="sibTrans" presStyleLbl="sibTrans2D1" presStyleIdx="2" presStyleCnt="3"/>
      <dgm:spPr/>
    </dgm:pt>
    <dgm:pt modelId="{EEE92313-776A-473C-8FFA-EA5A3E1E6CB2}" type="pres">
      <dgm:prSet presAssocID="{9EF52BF4-C75E-49E9-9F00-2320E25A8B26}" presName="connectorText" presStyleLbl="sibTrans2D1" presStyleIdx="2" presStyleCnt="3"/>
      <dgm:spPr/>
    </dgm:pt>
  </dgm:ptLst>
  <dgm:cxnLst>
    <dgm:cxn modelId="{406FED0B-3D5C-4F92-B40D-E219C27C4657}" type="presOf" srcId="{462FBC0D-BBA3-47D6-A572-742BB9F4D596}" destId="{74565E64-6337-4456-8042-FE382B725F97}" srcOrd="0" destOrd="0" presId="urn:microsoft.com/office/officeart/2005/8/layout/cycle2"/>
    <dgm:cxn modelId="{0F1FFE38-DCF9-413A-BF10-CE4677B3A0F0}" type="presOf" srcId="{598F345E-AD7B-4A21-9DF6-FC44DE6D4EF5}" destId="{7EFE1B78-3B2C-4BE3-BCBA-B81824866C01}" srcOrd="0" destOrd="0" presId="urn:microsoft.com/office/officeart/2005/8/layout/cycle2"/>
    <dgm:cxn modelId="{432CCC76-64C4-41E9-BC7F-56954E94EA0A}" srcId="{4F70FFAF-C6EF-4C04-A8B8-1E307C889B24}" destId="{93601D51-B121-49D8-BC48-3D01D5CB1724}" srcOrd="1" destOrd="0" parTransId="{B16A73F6-5F0D-4367-A26E-5435AEBF2D18}" sibTransId="{C10D116F-AD8C-45CF-8D1B-BB83110D7037}"/>
    <dgm:cxn modelId="{1C24987E-3418-41A4-8025-8507954314E7}" srcId="{4F70FFAF-C6EF-4C04-A8B8-1E307C889B24}" destId="{598F345E-AD7B-4A21-9DF6-FC44DE6D4EF5}" srcOrd="2" destOrd="0" parTransId="{8114A528-26FC-4071-BCA5-157578907583}" sibTransId="{9EF52BF4-C75E-49E9-9F00-2320E25A8B26}"/>
    <dgm:cxn modelId="{447A7DA1-B0B3-4575-8F44-34176DAC1E1D}" srcId="{4F70FFAF-C6EF-4C04-A8B8-1E307C889B24}" destId="{462FBC0D-BBA3-47D6-A572-742BB9F4D596}" srcOrd="0" destOrd="0" parTransId="{382E3404-411B-47B7-9D87-9469500CBCFE}" sibTransId="{5253436D-08A6-4767-ADE5-12EB91AAB581}"/>
    <dgm:cxn modelId="{F92BDDA8-F765-49C4-96D7-87D1EC423FE4}" type="presOf" srcId="{5253436D-08A6-4767-ADE5-12EB91AAB581}" destId="{4F3C6D3A-4E66-44C7-8DFD-6C2F35F985D4}" srcOrd="0" destOrd="0" presId="urn:microsoft.com/office/officeart/2005/8/layout/cycle2"/>
    <dgm:cxn modelId="{9B2190AD-06A6-4ADF-938D-5BE20B820898}" type="presOf" srcId="{4F70FFAF-C6EF-4C04-A8B8-1E307C889B24}" destId="{D0B55735-AA94-404A-A77B-A829CE436904}" srcOrd="0" destOrd="0" presId="urn:microsoft.com/office/officeart/2005/8/layout/cycle2"/>
    <dgm:cxn modelId="{ADB429C2-C1CE-4E53-B116-93F6964D4E1F}" type="presOf" srcId="{93601D51-B121-49D8-BC48-3D01D5CB1724}" destId="{C777731B-8096-49B0-9D2F-A0E3A0E2AE37}" srcOrd="0" destOrd="0" presId="urn:microsoft.com/office/officeart/2005/8/layout/cycle2"/>
    <dgm:cxn modelId="{44A155DD-322C-4752-99D7-DDE53A6A3A86}" type="presOf" srcId="{C10D116F-AD8C-45CF-8D1B-BB83110D7037}" destId="{7EA86BAC-3376-4E4D-97D0-C529C0C91B4E}" srcOrd="0" destOrd="0" presId="urn:microsoft.com/office/officeart/2005/8/layout/cycle2"/>
    <dgm:cxn modelId="{847F1FE3-4455-4E25-999B-ACD0DAE32924}" type="presOf" srcId="{C10D116F-AD8C-45CF-8D1B-BB83110D7037}" destId="{AD1AAEFD-31C6-48B2-B610-7D66F23A86FE}" srcOrd="1" destOrd="0" presId="urn:microsoft.com/office/officeart/2005/8/layout/cycle2"/>
    <dgm:cxn modelId="{ED8D27E4-83F4-4299-A19A-BB20E5F9965C}" type="presOf" srcId="{9EF52BF4-C75E-49E9-9F00-2320E25A8B26}" destId="{F98E5606-4B77-4C5A-89D6-014269D139F1}" srcOrd="0" destOrd="0" presId="urn:microsoft.com/office/officeart/2005/8/layout/cycle2"/>
    <dgm:cxn modelId="{2812CCEE-5B0C-4DFF-B28E-B40041106635}" type="presOf" srcId="{5253436D-08A6-4767-ADE5-12EB91AAB581}" destId="{13948559-2682-4A63-A8C4-CDA8C2380E4C}" srcOrd="1" destOrd="0" presId="urn:microsoft.com/office/officeart/2005/8/layout/cycle2"/>
    <dgm:cxn modelId="{3CB426F7-9394-40A9-B861-5131DDADAD82}" type="presOf" srcId="{9EF52BF4-C75E-49E9-9F00-2320E25A8B26}" destId="{EEE92313-776A-473C-8FFA-EA5A3E1E6CB2}" srcOrd="1" destOrd="0" presId="urn:microsoft.com/office/officeart/2005/8/layout/cycle2"/>
    <dgm:cxn modelId="{A70C8D6A-2FE4-40D8-8C77-94DC496031B8}" type="presParOf" srcId="{D0B55735-AA94-404A-A77B-A829CE436904}" destId="{74565E64-6337-4456-8042-FE382B725F97}" srcOrd="0" destOrd="0" presId="urn:microsoft.com/office/officeart/2005/8/layout/cycle2"/>
    <dgm:cxn modelId="{59E29A1C-1389-461E-8DBA-F8F6D2FEA06B}" type="presParOf" srcId="{D0B55735-AA94-404A-A77B-A829CE436904}" destId="{4F3C6D3A-4E66-44C7-8DFD-6C2F35F985D4}" srcOrd="1" destOrd="0" presId="urn:microsoft.com/office/officeart/2005/8/layout/cycle2"/>
    <dgm:cxn modelId="{81F6A8D1-1CF3-428A-83AD-E681F6D82B29}" type="presParOf" srcId="{4F3C6D3A-4E66-44C7-8DFD-6C2F35F985D4}" destId="{13948559-2682-4A63-A8C4-CDA8C2380E4C}" srcOrd="0" destOrd="0" presId="urn:microsoft.com/office/officeart/2005/8/layout/cycle2"/>
    <dgm:cxn modelId="{3E54E88D-3D4E-4758-8106-00505DB614A5}" type="presParOf" srcId="{D0B55735-AA94-404A-A77B-A829CE436904}" destId="{C777731B-8096-49B0-9D2F-A0E3A0E2AE37}" srcOrd="2" destOrd="0" presId="urn:microsoft.com/office/officeart/2005/8/layout/cycle2"/>
    <dgm:cxn modelId="{D11AD551-FBB3-43CE-96E8-E61920494ED8}" type="presParOf" srcId="{D0B55735-AA94-404A-A77B-A829CE436904}" destId="{7EA86BAC-3376-4E4D-97D0-C529C0C91B4E}" srcOrd="3" destOrd="0" presId="urn:microsoft.com/office/officeart/2005/8/layout/cycle2"/>
    <dgm:cxn modelId="{CD189108-667C-45C9-B7E4-14C4358370E3}" type="presParOf" srcId="{7EA86BAC-3376-4E4D-97D0-C529C0C91B4E}" destId="{AD1AAEFD-31C6-48B2-B610-7D66F23A86FE}" srcOrd="0" destOrd="0" presId="urn:microsoft.com/office/officeart/2005/8/layout/cycle2"/>
    <dgm:cxn modelId="{EEA23572-C235-4100-8B49-BE6673758B76}" type="presParOf" srcId="{D0B55735-AA94-404A-A77B-A829CE436904}" destId="{7EFE1B78-3B2C-4BE3-BCBA-B81824866C01}" srcOrd="4" destOrd="0" presId="urn:microsoft.com/office/officeart/2005/8/layout/cycle2"/>
    <dgm:cxn modelId="{6FFEFA71-B41F-403E-B689-F8AA1F50D6B2}" type="presParOf" srcId="{D0B55735-AA94-404A-A77B-A829CE436904}" destId="{F98E5606-4B77-4C5A-89D6-014269D139F1}" srcOrd="5" destOrd="0" presId="urn:microsoft.com/office/officeart/2005/8/layout/cycle2"/>
    <dgm:cxn modelId="{D3D83884-2968-46D2-B14C-86DDAAB7ACCC}" type="presParOf" srcId="{F98E5606-4B77-4C5A-89D6-014269D139F1}" destId="{EEE92313-776A-473C-8FFA-EA5A3E1E6CB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65E64-6337-4456-8042-FE382B725F97}">
      <dsp:nvSpPr>
        <dsp:cNvPr id="0" name=""/>
        <dsp:cNvSpPr/>
      </dsp:nvSpPr>
      <dsp:spPr>
        <a:xfrm>
          <a:off x="2577155" y="693"/>
          <a:ext cx="1543676" cy="1543676"/>
        </a:xfrm>
        <a:prstGeom prst="ellipse">
          <a:avLst/>
        </a:prstGeom>
        <a:solidFill>
          <a:schemeClr val="accent6">
            <a:lumMod val="60000"/>
            <a:lumOff val="40000"/>
          </a:schemeClr>
        </a:soli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AU" sz="2600" b="1" kern="1200" dirty="0">
              <a:solidFill>
                <a:schemeClr val="bg1"/>
              </a:solidFill>
            </a:rPr>
            <a:t>What?</a:t>
          </a:r>
        </a:p>
      </dsp:txBody>
      <dsp:txXfrm>
        <a:off x="2803221" y="226759"/>
        <a:ext cx="1091544" cy="1091544"/>
      </dsp:txXfrm>
    </dsp:sp>
    <dsp:sp modelId="{4F3C6D3A-4E66-44C7-8DFD-6C2F35F985D4}">
      <dsp:nvSpPr>
        <dsp:cNvPr id="0" name=""/>
        <dsp:cNvSpPr/>
      </dsp:nvSpPr>
      <dsp:spPr>
        <a:xfrm rot="3600000">
          <a:off x="3717457" y="1506323"/>
          <a:ext cx="411176" cy="520990"/>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AU" sz="2100" kern="1200"/>
        </a:p>
      </dsp:txBody>
      <dsp:txXfrm>
        <a:off x="3748295" y="1557108"/>
        <a:ext cx="287823" cy="312594"/>
      </dsp:txXfrm>
    </dsp:sp>
    <dsp:sp modelId="{C777731B-8096-49B0-9D2F-A0E3A0E2AE37}">
      <dsp:nvSpPr>
        <dsp:cNvPr id="0" name=""/>
        <dsp:cNvSpPr/>
      </dsp:nvSpPr>
      <dsp:spPr>
        <a:xfrm>
          <a:off x="3736895" y="2009423"/>
          <a:ext cx="1543676" cy="1543676"/>
        </a:xfrm>
        <a:prstGeom prst="ellipse">
          <a:avLst/>
        </a:prstGeom>
        <a:solidFill>
          <a:srgbClr val="92D050"/>
        </a:solidFill>
        <a:ln w="6350" cap="flat" cmpd="sng" algn="ctr">
          <a:solidFill>
            <a:srgbClr val="00B050"/>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AU" sz="2600" b="1" kern="1200" dirty="0"/>
            <a:t>So What?</a:t>
          </a:r>
        </a:p>
      </dsp:txBody>
      <dsp:txXfrm>
        <a:off x="3962961" y="2235489"/>
        <a:ext cx="1091544" cy="1091544"/>
      </dsp:txXfrm>
    </dsp:sp>
    <dsp:sp modelId="{7EA86BAC-3376-4E4D-97D0-C529C0C91B4E}">
      <dsp:nvSpPr>
        <dsp:cNvPr id="0" name=""/>
        <dsp:cNvSpPr/>
      </dsp:nvSpPr>
      <dsp:spPr>
        <a:xfrm rot="10800000">
          <a:off x="3155042" y="2520766"/>
          <a:ext cx="411176" cy="520990"/>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AU" sz="2100" kern="1200"/>
        </a:p>
      </dsp:txBody>
      <dsp:txXfrm rot="10800000">
        <a:off x="3278395" y="2624964"/>
        <a:ext cx="287823" cy="312594"/>
      </dsp:txXfrm>
    </dsp:sp>
    <dsp:sp modelId="{7EFE1B78-3B2C-4BE3-BCBA-B81824866C01}">
      <dsp:nvSpPr>
        <dsp:cNvPr id="0" name=""/>
        <dsp:cNvSpPr/>
      </dsp:nvSpPr>
      <dsp:spPr>
        <a:xfrm>
          <a:off x="1417414" y="2009423"/>
          <a:ext cx="1543676" cy="1543676"/>
        </a:xfrm>
        <a:prstGeom prst="ellipse">
          <a:avLst/>
        </a:prstGeom>
        <a:solidFill>
          <a:schemeClr val="accent1">
            <a:lumMod val="60000"/>
            <a:lumOff val="40000"/>
          </a:schemeClr>
        </a:solidFill>
        <a:ln>
          <a:solidFill>
            <a:schemeClr val="accent1">
              <a:lumMod val="75000"/>
            </a:schemeClr>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AU" sz="2600" b="1" kern="1200" dirty="0"/>
            <a:t>Now What?</a:t>
          </a:r>
        </a:p>
      </dsp:txBody>
      <dsp:txXfrm>
        <a:off x="1643480" y="2235489"/>
        <a:ext cx="1091544" cy="1091544"/>
      </dsp:txXfrm>
    </dsp:sp>
    <dsp:sp modelId="{F98E5606-4B77-4C5A-89D6-014269D139F1}">
      <dsp:nvSpPr>
        <dsp:cNvPr id="0" name=""/>
        <dsp:cNvSpPr/>
      </dsp:nvSpPr>
      <dsp:spPr>
        <a:xfrm rot="18000000">
          <a:off x="2557716" y="1526479"/>
          <a:ext cx="411176" cy="520990"/>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AU" sz="2100" kern="1200"/>
        </a:p>
      </dsp:txBody>
      <dsp:txXfrm>
        <a:off x="2588554" y="1684090"/>
        <a:ext cx="287823" cy="3125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ts.edu.au/current-students/support/helps/self-help-resources/types-assignments/reflective-task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The focus is on the writer (and therefore uses 1</a:t>
            </a:r>
            <a:r>
              <a:rPr lang="en-AU" baseline="30000" dirty="0"/>
              <a:t>st</a:t>
            </a:r>
            <a:r>
              <a:rPr lang="en-AU" dirty="0"/>
              <a:t> person)</a:t>
            </a:r>
          </a:p>
          <a:p>
            <a:pPr marL="228600" indent="-228600">
              <a:buAutoNum type="arabicPeriod"/>
            </a:pPr>
            <a:r>
              <a:rPr lang="en-AU" dirty="0"/>
              <a:t>The wrier explains their feelings about the situation.</a:t>
            </a:r>
          </a:p>
          <a:p>
            <a:pPr marL="228600" indent="-228600">
              <a:buAutoNum type="arabicPeriod"/>
            </a:pPr>
            <a:r>
              <a:rPr lang="en-AU" dirty="0"/>
              <a:t>Focus on what was difficult/problematic about the situation</a:t>
            </a:r>
          </a:p>
          <a:p>
            <a:pPr marL="228600" indent="-228600">
              <a:buAutoNum type="arabicPeriod"/>
            </a:pPr>
            <a:r>
              <a:rPr lang="en-AU" dirty="0"/>
              <a:t>Focus on what the writer learnt and/or what skills s/he developed from this experience.</a:t>
            </a:r>
          </a:p>
          <a:p>
            <a:pPr marL="228600" indent="-228600">
              <a:buAutoNum type="arabicPeriod"/>
            </a:pPr>
            <a:r>
              <a:rPr lang="en-AU" dirty="0"/>
              <a:t>Linking their personal experience with what the literature says about these types of situations.</a:t>
            </a:r>
          </a:p>
        </p:txBody>
      </p:sp>
      <p:sp>
        <p:nvSpPr>
          <p:cNvPr id="4" name="Slide Number Placeholder 3"/>
          <p:cNvSpPr>
            <a:spLocks noGrp="1"/>
          </p:cNvSpPr>
          <p:nvPr>
            <p:ph type="sldNum" sz="quarter" idx="5"/>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416752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Possible additional example for activity.</a:t>
            </a:r>
          </a:p>
          <a:p>
            <a:endParaRPr lang="en-AU" dirty="0"/>
          </a:p>
          <a:p>
            <a:r>
              <a:rPr lang="en-AU" dirty="0"/>
              <a:t>Text from here: https://www.uts.edu.au/sites/default/files/Critical%20Reflective%20Writing%20%28Sample%20Essay%20-%20General%29.pdf </a:t>
            </a:r>
          </a:p>
        </p:txBody>
      </p:sp>
      <p:sp>
        <p:nvSpPr>
          <p:cNvPr id="4" name="Slide Number Placeholder 3"/>
          <p:cNvSpPr>
            <a:spLocks noGrp="1"/>
          </p:cNvSpPr>
          <p:nvPr>
            <p:ph type="sldNum" sz="quarter" idx="5"/>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127141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Text from here: https://</a:t>
            </a:r>
            <a:r>
              <a:rPr lang="en-AU" dirty="0" err="1"/>
              <a:t>www.uts.edu.au</a:t>
            </a:r>
            <a:r>
              <a:rPr lang="en-AU" dirty="0"/>
              <a:t>/sites/default/files/Critical%20Reflective%20Writing%20%28Sample%20Essay%20-%20General%29.pdf </a:t>
            </a:r>
          </a:p>
        </p:txBody>
      </p:sp>
      <p:sp>
        <p:nvSpPr>
          <p:cNvPr id="4" name="Slide Number Placeholder 3"/>
          <p:cNvSpPr>
            <a:spLocks noGrp="1"/>
          </p:cNvSpPr>
          <p:nvPr>
            <p:ph type="sldNum" sz="quarter" idx="5"/>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404821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249644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model is simple but effective, as it captures the most important elements of a reflection:</a:t>
            </a:r>
          </a:p>
          <a:p>
            <a:endParaRPr lang="en-AU" dirty="0">
              <a:cs typeface="Calibri"/>
            </a:endParaRPr>
          </a:p>
          <a:p>
            <a:r>
              <a:rPr lang="en-AU" dirty="0">
                <a:cs typeface="Calibri"/>
              </a:rPr>
              <a:t>1. Explain who, what, when, where and why the situation happened.</a:t>
            </a:r>
          </a:p>
          <a:p>
            <a:r>
              <a:rPr lang="en-AU" dirty="0">
                <a:cs typeface="Calibri"/>
              </a:rPr>
              <a:t>2. Explain what you thought/felt about it, or what impact it had on others.</a:t>
            </a:r>
          </a:p>
          <a:p>
            <a:r>
              <a:rPr lang="en-AU" dirty="0">
                <a:cs typeface="Calibri"/>
              </a:rPr>
              <a:t>3. How will it change your behaviour, or what would you do differently next time?</a:t>
            </a:r>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134246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model essentially captures the same things, but breaks them into slightly more specific steps. </a:t>
            </a:r>
          </a:p>
          <a:p>
            <a:endParaRPr lang="en-AU" dirty="0">
              <a:cs typeface="Calibri"/>
            </a:endParaRPr>
          </a:p>
          <a:p>
            <a:r>
              <a:rPr lang="en-AU" b="1" dirty="0">
                <a:cs typeface="Calibri"/>
              </a:rPr>
              <a:t>The analysis section is the main difference </a:t>
            </a:r>
            <a:r>
              <a:rPr lang="en-AU" dirty="0">
                <a:cs typeface="Calibri"/>
              </a:rPr>
              <a:t>compared with the What/So What/Now What model, as analysis requires you to link the situation with existing research or theories that can help explain the situation, or help you see it in a different way. This is frequently (but not always) required in reflective tasks at university.</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4014234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3433113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Discuss</a:t>
            </a:r>
            <a:r>
              <a:rPr lang="en-AU" b="1" baseline="0" dirty="0"/>
              <a:t> in pairs or small groups.</a:t>
            </a:r>
            <a:r>
              <a:rPr lang="en-AU" b="1" dirty="0"/>
              <a:t> </a:t>
            </a:r>
            <a:r>
              <a:rPr lang="en-AU" dirty="0"/>
              <a:t>Give students a few minutes to think about it first, and jot down some notes to help them remember, prior to discussing with a partner or group.</a:t>
            </a: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4178983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All reflection is ultimately aimed at improving the way you approach or respond to certain situations, so the key is to show what you've learnt by reflecting on the issue, which may also involve reflecting on the literature related to this issue.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328314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75000"/>
                  </a:schemeClr>
                </a:solidFill>
                <a:cs typeface="Arial"/>
              </a:rPr>
              <a:t>There are more examples of reflective writing in </a:t>
            </a:r>
            <a:r>
              <a:rPr lang="en-US" sz="1200" dirty="0">
                <a:cs typeface="Arial"/>
                <a:hlinkClick r:id="rId3"/>
              </a:rPr>
              <a:t>our self-help resources.</a:t>
            </a:r>
            <a:endParaRPr lang="en-US" sz="1200" dirty="0"/>
          </a:p>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368533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ＭＳ Ｐゴシック" charset="0"/>
              </a:rPr>
              <a:t>Generally, a reflective piece of writing requires you to map the progress and changes in your thinking about a subject or a topic, or about the learning journey in which you have engaged.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ＭＳ Ｐゴシック" charset="0"/>
              </a:rPr>
              <a:t>To reflect (verb) = to think deeply about / to carefully consider.</a:t>
            </a:r>
            <a:endParaRPr kumimoji="0" lang="en-AU" sz="12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ＭＳ Ｐゴシック" charset="0"/>
              </a:rPr>
              <a:t>Writing a reflective piece of writing may include some of the following: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ＭＳ Ｐゴシック" charset="0"/>
              </a:rPr>
              <a:t>You may be asked to make regular entries in a journal (over a period of time), which will then have to be submitted and assessed.  You may also be asked to use your reflections built up over a period of time as the basis of an essay or a report.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ＭＳ Ｐゴシック" charset="0"/>
              </a:rPr>
              <a:t>If the journal is to be assessed, it should be well-structured and clearly expressed for the benefit of your audience, even though it may have elements of personal writing.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ＭＳ Ｐゴシック" charset="0"/>
              </a:rPr>
              <a:t>If the journal is for yourself and is to be used as the basis of an essay or a report, make sure that your writing will make sense to you when you refer to it to compose your essay or report.</a:t>
            </a:r>
          </a:p>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321304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this quote neatly sums up why we need to learn to reflect well on our experiences.</a:t>
            </a:r>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242871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Identifying the main problem/issue.</a:t>
            </a:r>
          </a:p>
        </p:txBody>
      </p:sp>
      <p:sp>
        <p:nvSpPr>
          <p:cNvPr id="4" name="Slide Number Placeholder 3"/>
          <p:cNvSpPr>
            <a:spLocks noGrp="1"/>
          </p:cNvSpPr>
          <p:nvPr>
            <p:ph type="sldNum" sz="quarter" idx="5"/>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44999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Identifying</a:t>
            </a:r>
            <a:r>
              <a:rPr lang="en-AU" b="1" baseline="0" dirty="0"/>
              <a:t> other potential negative outcomes caused by this issue</a:t>
            </a:r>
            <a:endParaRPr lang="en-AU" b="1" dirty="0"/>
          </a:p>
        </p:txBody>
      </p:sp>
      <p:sp>
        <p:nvSpPr>
          <p:cNvPr id="4" name="Slide Number Placeholder 3"/>
          <p:cNvSpPr>
            <a:spLocks noGrp="1"/>
          </p:cNvSpPr>
          <p:nvPr>
            <p:ph type="sldNum" sz="quarter" idx="5"/>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45616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Identifying how this problem could have been addressed.</a:t>
            </a:r>
          </a:p>
        </p:txBody>
      </p:sp>
      <p:sp>
        <p:nvSpPr>
          <p:cNvPr id="4" name="Slide Number Placeholder 3"/>
          <p:cNvSpPr>
            <a:spLocks noGrp="1"/>
          </p:cNvSpPr>
          <p:nvPr>
            <p:ph type="sldNum" sz="quarter" idx="5"/>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330590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260835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Text from here: https://</a:t>
            </a:r>
            <a:r>
              <a:rPr lang="en-AU" dirty="0" err="1"/>
              <a:t>www.uts.edu.au</a:t>
            </a:r>
            <a:r>
              <a:rPr lang="en-AU" dirty="0"/>
              <a:t>/sites/default/files/Critical%20Reflective%20Writing%20%28Sample%20Essay%20-%20General%29.pdf </a:t>
            </a:r>
          </a:p>
        </p:txBody>
      </p:sp>
      <p:sp>
        <p:nvSpPr>
          <p:cNvPr id="4" name="Slide Number Placeholder 3"/>
          <p:cNvSpPr>
            <a:spLocks noGrp="1"/>
          </p:cNvSpPr>
          <p:nvPr>
            <p:ph type="sldNum" sz="quarter" idx="5"/>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131609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uts.edu.au/current-students/support/helps/self-help-resources/types-assignments/reflective-tasks"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9141789" cy="1848130"/>
          </a:xfrm>
        </p:spPr>
        <p:txBody>
          <a:bodyPr/>
          <a:lstStyle/>
          <a:p>
            <a:pPr>
              <a:lnSpc>
                <a:spcPct val="100000"/>
              </a:lnSpc>
            </a:pPr>
            <a:r>
              <a:rPr lang="en-AU" sz="5400" b="1" dirty="0"/>
              <a:t>How to Write a </a:t>
            </a:r>
          </a:p>
          <a:p>
            <a:pPr>
              <a:lnSpc>
                <a:spcPct val="100000"/>
              </a:lnSpc>
            </a:pPr>
            <a:r>
              <a:rPr lang="en-AU" sz="5400" b="1" dirty="0"/>
              <a:t>Reflective Paper</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747" y="711835"/>
            <a:ext cx="10326658" cy="1000685"/>
          </a:xfrm>
        </p:spPr>
        <p:txBody>
          <a:bodyPr/>
          <a:lstStyle/>
          <a:p>
            <a:pPr algn="ctr"/>
            <a:r>
              <a:rPr lang="en-AU" b="1" dirty="0">
                <a:solidFill>
                  <a:schemeClr val="accent1">
                    <a:lumMod val="75000"/>
                  </a:schemeClr>
                </a:solidFill>
              </a:rPr>
              <a:t>Reflective Essays / Journals</a:t>
            </a:r>
            <a:endParaRPr lang="en-AU" b="1" dirty="0">
              <a:solidFill>
                <a:schemeClr val="tx1"/>
              </a:solidFill>
            </a:endParaRPr>
          </a:p>
        </p:txBody>
      </p:sp>
      <p:sp>
        <p:nvSpPr>
          <p:cNvPr id="3" name="Text Placeholder 2"/>
          <p:cNvSpPr>
            <a:spLocks noGrp="1"/>
          </p:cNvSpPr>
          <p:nvPr>
            <p:ph type="body" idx="12"/>
          </p:nvPr>
        </p:nvSpPr>
        <p:spPr>
          <a:xfrm>
            <a:off x="1252025" y="1986173"/>
            <a:ext cx="10578904" cy="3819545"/>
          </a:xfrm>
          <a:ln>
            <a:solidFill>
              <a:schemeClr val="bg1"/>
            </a:solidFill>
          </a:ln>
        </p:spPr>
        <p:txBody>
          <a:bodyPr vert="horz" lIns="91440" tIns="45720" rIns="91440" bIns="45720" rtlCol="0" anchor="t">
            <a:noAutofit/>
          </a:bodyPr>
          <a:lstStyle/>
          <a:p>
            <a:pPr marL="342900" indent="-342900" defTabSz="457200" fontAlgn="base">
              <a:lnSpc>
                <a:spcPct val="150000"/>
              </a:lnSpc>
              <a:spcBef>
                <a:spcPct val="20000"/>
              </a:spcBef>
              <a:spcAft>
                <a:spcPct val="0"/>
              </a:spcAft>
              <a:buFont typeface="Arial" charset="0"/>
              <a:buChar char="•"/>
            </a:pPr>
            <a:r>
              <a:rPr lang="en-AU" sz="2800" dirty="0">
                <a:solidFill>
                  <a:schemeClr val="accent1"/>
                </a:solidFill>
                <a:latin typeface="Calibri"/>
                <a:ea typeface="ＭＳ Ｐゴシック"/>
              </a:rPr>
              <a:t>Are based on feelings and personal experiences: uses first person ‘I’</a:t>
            </a:r>
          </a:p>
          <a:p>
            <a:pPr marL="342900" indent="-342900" defTabSz="457200" fontAlgn="base">
              <a:lnSpc>
                <a:spcPct val="150000"/>
              </a:lnSpc>
              <a:spcBef>
                <a:spcPct val="20000"/>
              </a:spcBef>
              <a:spcAft>
                <a:spcPct val="0"/>
              </a:spcAft>
              <a:buFont typeface="Arial" charset="0"/>
              <a:buChar char="•"/>
            </a:pPr>
            <a:endParaRPr lang="en-AU" sz="1400" dirty="0">
              <a:solidFill>
                <a:schemeClr val="accent1"/>
              </a:solidFill>
              <a:latin typeface="Calibri"/>
              <a:ea typeface="ＭＳ Ｐゴシック"/>
            </a:endParaRPr>
          </a:p>
          <a:p>
            <a:pPr marL="342900" indent="-342900" defTabSz="457200" fontAlgn="base">
              <a:lnSpc>
                <a:spcPct val="150000"/>
              </a:lnSpc>
              <a:spcBef>
                <a:spcPct val="20000"/>
              </a:spcBef>
              <a:spcAft>
                <a:spcPct val="0"/>
              </a:spcAft>
              <a:buFont typeface="Arial" charset="0"/>
              <a:buChar char="•"/>
            </a:pPr>
            <a:r>
              <a:rPr lang="en-AU" sz="2800" dirty="0">
                <a:solidFill>
                  <a:schemeClr val="accent1"/>
                </a:solidFill>
                <a:latin typeface="Calibri"/>
                <a:ea typeface="ＭＳ Ｐゴシック"/>
                <a:cs typeface="Calibri"/>
              </a:rPr>
              <a:t>Have no ‘right’ answer</a:t>
            </a:r>
          </a:p>
          <a:p>
            <a:pPr marL="342900" indent="-342900" defTabSz="457200" fontAlgn="base">
              <a:lnSpc>
                <a:spcPct val="150000"/>
              </a:lnSpc>
              <a:spcBef>
                <a:spcPct val="20000"/>
              </a:spcBef>
              <a:spcAft>
                <a:spcPct val="0"/>
              </a:spcAft>
              <a:buFont typeface="Arial" charset="0"/>
              <a:buChar char="•"/>
            </a:pPr>
            <a:endParaRPr lang="en-AU" sz="1400" dirty="0">
              <a:solidFill>
                <a:schemeClr val="accent1"/>
              </a:solidFill>
              <a:latin typeface="Calibri"/>
              <a:ea typeface="ＭＳ Ｐゴシック"/>
              <a:cs typeface="Calibri"/>
            </a:endParaRPr>
          </a:p>
          <a:p>
            <a:pPr marL="342900" indent="-342900" defTabSz="457200" fontAlgn="base">
              <a:lnSpc>
                <a:spcPct val="150000"/>
              </a:lnSpc>
              <a:spcBef>
                <a:spcPct val="20000"/>
              </a:spcBef>
              <a:spcAft>
                <a:spcPct val="0"/>
              </a:spcAft>
              <a:buFont typeface="Arial" charset="0"/>
              <a:buChar char="•"/>
            </a:pPr>
            <a:r>
              <a:rPr lang="en-AU" sz="2800" dirty="0">
                <a:solidFill>
                  <a:schemeClr val="accent1"/>
                </a:solidFill>
                <a:latin typeface="Calibri"/>
                <a:ea typeface="ＭＳ Ｐゴシック"/>
                <a:cs typeface="Calibri"/>
              </a:rPr>
              <a:t>Examine what happened, how and why</a:t>
            </a:r>
          </a:p>
          <a:p>
            <a:pPr marL="342900" indent="-342900" defTabSz="457200" fontAlgn="base">
              <a:lnSpc>
                <a:spcPct val="150000"/>
              </a:lnSpc>
              <a:spcBef>
                <a:spcPct val="20000"/>
              </a:spcBef>
              <a:spcAft>
                <a:spcPct val="0"/>
              </a:spcAft>
              <a:buFont typeface="Arial" charset="0"/>
              <a:buChar char="•"/>
            </a:pPr>
            <a:endParaRPr lang="en-AU" sz="1400" dirty="0">
              <a:solidFill>
                <a:schemeClr val="accent1"/>
              </a:solidFill>
              <a:latin typeface="Calibri"/>
              <a:ea typeface="ＭＳ Ｐゴシック" pitchFamily="-109" charset="-128"/>
              <a:cs typeface="Calibri"/>
            </a:endParaRPr>
          </a:p>
          <a:p>
            <a:pPr marL="342900" indent="-342900" defTabSz="457200" fontAlgn="base">
              <a:lnSpc>
                <a:spcPct val="150000"/>
              </a:lnSpc>
              <a:spcBef>
                <a:spcPct val="20000"/>
              </a:spcBef>
              <a:spcAft>
                <a:spcPct val="0"/>
              </a:spcAft>
              <a:buFont typeface="Arial" charset="0"/>
              <a:buChar char="•"/>
            </a:pPr>
            <a:r>
              <a:rPr lang="en-AU" sz="2800" dirty="0">
                <a:solidFill>
                  <a:schemeClr val="accent1"/>
                </a:solidFill>
                <a:latin typeface="Calibri"/>
                <a:ea typeface="ＭＳ Ｐゴシック"/>
              </a:rPr>
              <a:t>Identify strengths and areas for future improvement</a:t>
            </a:r>
            <a:endParaRPr lang="en-AU" sz="2800" dirty="0">
              <a:solidFill>
                <a:schemeClr val="accent1"/>
              </a:solidFill>
              <a:latin typeface="Calibri"/>
              <a:ea typeface="ＭＳ Ｐゴシック"/>
              <a:cs typeface="Calibri"/>
            </a:endParaRPr>
          </a:p>
          <a:p>
            <a:pPr marL="342900" indent="-342900" defTabSz="457200" fontAlgn="base">
              <a:lnSpc>
                <a:spcPct val="200000"/>
              </a:lnSpc>
              <a:spcBef>
                <a:spcPct val="20000"/>
              </a:spcBef>
              <a:spcAft>
                <a:spcPct val="0"/>
              </a:spcAft>
              <a:buFont typeface="Arial" charset="0"/>
              <a:buChar char="•"/>
            </a:pPr>
            <a:endParaRPr lang="en-AU" sz="2400" dirty="0">
              <a:solidFill>
                <a:schemeClr val="accent1"/>
              </a:solidFill>
              <a:latin typeface="Calibri"/>
              <a:ea typeface="ＭＳ Ｐゴシック"/>
              <a:cs typeface="Calibri"/>
            </a:endParaRPr>
          </a:p>
        </p:txBody>
      </p:sp>
    </p:spTree>
    <p:extLst>
      <p:ext uri="{BB962C8B-B14F-4D97-AF65-F5344CB8AC3E}">
        <p14:creationId xmlns:p14="http://schemas.microsoft.com/office/powerpoint/2010/main" val="21249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F61556-8079-4048-9151-4428BBD5115E}"/>
              </a:ext>
            </a:extLst>
          </p:cNvPr>
          <p:cNvSpPr txBox="1"/>
          <p:nvPr/>
        </p:nvSpPr>
        <p:spPr>
          <a:xfrm>
            <a:off x="400373" y="402955"/>
            <a:ext cx="11391254" cy="5601533"/>
          </a:xfrm>
          <a:prstGeom prst="rect">
            <a:avLst/>
          </a:prstGeom>
          <a:noFill/>
        </p:spPr>
        <p:txBody>
          <a:bodyPr wrap="square" rtlCol="0">
            <a:spAutoFit/>
          </a:bodyPr>
          <a:lstStyle/>
          <a:p>
            <a:pPr>
              <a:lnSpc>
                <a:spcPct val="150000"/>
              </a:lnSpc>
            </a:pPr>
            <a:r>
              <a:rPr lang="en-AU" sz="2800" b="1" dirty="0">
                <a:solidFill>
                  <a:schemeClr val="accent1">
                    <a:lumMod val="75000"/>
                  </a:schemeClr>
                </a:solidFill>
              </a:rPr>
              <a:t>What are some features of reflective writing in this sample?</a:t>
            </a:r>
          </a:p>
          <a:p>
            <a:pPr>
              <a:lnSpc>
                <a:spcPct val="150000"/>
              </a:lnSpc>
            </a:pPr>
            <a:endParaRPr lang="en-AU" sz="2000" dirty="0"/>
          </a:p>
          <a:p>
            <a:pPr>
              <a:lnSpc>
                <a:spcPct val="150000"/>
              </a:lnSpc>
            </a:pPr>
            <a:r>
              <a:rPr lang="en-AU" sz="2000" dirty="0">
                <a:solidFill>
                  <a:schemeClr val="accent1">
                    <a:lumMod val="75000"/>
                  </a:schemeClr>
                </a:solidFill>
              </a:rPr>
              <a:t>Our team comprised five members and were all delegated with a particular role within the simulation. Reflecting upon my role as ‘key negotiator’, I felt at the time that this did not suit my personal profile. Largo and Johns (2008) state that ensuring close matches between simulation and real-life personality traits is more likely to produce positive results. For me, perhaps the most challenging part of being assigned this role was working and communicating effectively with our team in a clear and assertive way. Occasionally, I felt uneasy negotiating with other team members who I felt had their ‘own agenda’ and seemed unwilling at times to compromise. In hindsight, this was one of the biggest challenges I faced in this activity. However, it also allowed me to build my skills and confidence in these areas over the number of weeks we were involved in the simulation.</a:t>
            </a:r>
            <a:endParaRPr lang="en-AU" sz="1600" dirty="0">
              <a:solidFill>
                <a:schemeClr val="accent1">
                  <a:lumMod val="75000"/>
                </a:schemeClr>
              </a:solidFill>
            </a:endParaRPr>
          </a:p>
          <a:p>
            <a:endParaRPr lang="en-AU" sz="1600" dirty="0"/>
          </a:p>
        </p:txBody>
      </p:sp>
    </p:spTree>
    <p:extLst>
      <p:ext uri="{BB962C8B-B14F-4D97-AF65-F5344CB8AC3E}">
        <p14:creationId xmlns:p14="http://schemas.microsoft.com/office/powerpoint/2010/main" val="400360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F61556-8079-4048-9151-4428BBD5115E}"/>
              </a:ext>
            </a:extLst>
          </p:cNvPr>
          <p:cNvSpPr txBox="1"/>
          <p:nvPr/>
        </p:nvSpPr>
        <p:spPr>
          <a:xfrm>
            <a:off x="400373" y="371959"/>
            <a:ext cx="11391254" cy="6063198"/>
          </a:xfrm>
          <a:prstGeom prst="rect">
            <a:avLst/>
          </a:prstGeom>
          <a:noFill/>
        </p:spPr>
        <p:txBody>
          <a:bodyPr wrap="square" rtlCol="0">
            <a:spAutoFit/>
          </a:bodyPr>
          <a:lstStyle/>
          <a:p>
            <a:pPr>
              <a:lnSpc>
                <a:spcPct val="150000"/>
              </a:lnSpc>
            </a:pPr>
            <a:r>
              <a:rPr lang="en-AU" sz="2800" b="1" dirty="0">
                <a:solidFill>
                  <a:schemeClr val="accent1">
                    <a:lumMod val="75000"/>
                  </a:schemeClr>
                </a:solidFill>
              </a:rPr>
              <a:t>What are some features of reflective writing in this sample?</a:t>
            </a:r>
          </a:p>
          <a:p>
            <a:pPr>
              <a:lnSpc>
                <a:spcPct val="150000"/>
              </a:lnSpc>
            </a:pPr>
            <a:endParaRPr lang="en-AU" sz="2000" dirty="0"/>
          </a:p>
          <a:p>
            <a:pPr>
              <a:lnSpc>
                <a:spcPct val="150000"/>
              </a:lnSpc>
            </a:pPr>
            <a:r>
              <a:rPr lang="en-AU" sz="2000" dirty="0"/>
              <a:t>Our team comprised five members and were all delegated with a particular role within the simulation. </a:t>
            </a:r>
            <a:r>
              <a:rPr lang="en-AU" sz="2000" b="1" dirty="0">
                <a:solidFill>
                  <a:schemeClr val="accent2"/>
                </a:solidFill>
              </a:rPr>
              <a:t>Reflecting upon my role as</a:t>
            </a:r>
            <a:r>
              <a:rPr lang="en-AU" sz="2000" dirty="0">
                <a:solidFill>
                  <a:schemeClr val="accent2"/>
                </a:solidFill>
              </a:rPr>
              <a:t> </a:t>
            </a:r>
            <a:r>
              <a:rPr lang="en-AU" sz="2000" dirty="0"/>
              <a:t>‘key negotiator’, </a:t>
            </a:r>
            <a:r>
              <a:rPr lang="en-AU" sz="2000" b="1" dirty="0">
                <a:solidFill>
                  <a:schemeClr val="accent2"/>
                </a:solidFill>
              </a:rPr>
              <a:t>I felt</a:t>
            </a:r>
            <a:r>
              <a:rPr lang="en-AU" sz="2000" dirty="0">
                <a:solidFill>
                  <a:schemeClr val="accent2"/>
                </a:solidFill>
              </a:rPr>
              <a:t> </a:t>
            </a:r>
            <a:r>
              <a:rPr lang="en-AU" sz="2000" dirty="0"/>
              <a:t>at the time that this did not suit my personal profile. </a:t>
            </a:r>
            <a:r>
              <a:rPr lang="en-AU" sz="2000" b="1" dirty="0">
                <a:solidFill>
                  <a:schemeClr val="accent2"/>
                </a:solidFill>
              </a:rPr>
              <a:t>Largo and Johns (2008) state </a:t>
            </a:r>
            <a:r>
              <a:rPr lang="en-AU" sz="2000" dirty="0"/>
              <a:t>that ensuring close matches between simulation and real-life personality traits are more likely to produce positive results. </a:t>
            </a:r>
            <a:r>
              <a:rPr lang="en-AU" sz="2000" b="1" dirty="0">
                <a:solidFill>
                  <a:schemeClr val="accent2"/>
                </a:solidFill>
              </a:rPr>
              <a:t>For me, perhaps the most challenging part </a:t>
            </a:r>
            <a:r>
              <a:rPr lang="en-AU" sz="2000" dirty="0"/>
              <a:t>of being assigned this role was working and communicating effectively with our team in a clear and assertive way. Occasionally, </a:t>
            </a:r>
            <a:r>
              <a:rPr lang="en-AU" sz="2000" b="1" dirty="0">
                <a:solidFill>
                  <a:schemeClr val="accent2"/>
                </a:solidFill>
              </a:rPr>
              <a:t>I felt uneasy </a:t>
            </a:r>
            <a:r>
              <a:rPr lang="en-AU" sz="2000" dirty="0"/>
              <a:t>negotiating with other team members </a:t>
            </a:r>
            <a:r>
              <a:rPr lang="en-AU" sz="2000" b="1" dirty="0">
                <a:solidFill>
                  <a:schemeClr val="accent2"/>
                </a:solidFill>
              </a:rPr>
              <a:t>who I felt </a:t>
            </a:r>
            <a:r>
              <a:rPr lang="en-AU" sz="2000" dirty="0"/>
              <a:t>had their ‘own agenda’ and seemed unwilling at times to compromise. </a:t>
            </a:r>
            <a:r>
              <a:rPr lang="en-AU" sz="2000" b="1" dirty="0">
                <a:solidFill>
                  <a:schemeClr val="accent2"/>
                </a:solidFill>
              </a:rPr>
              <a:t>In hindsight</a:t>
            </a:r>
            <a:r>
              <a:rPr lang="en-AU" sz="2000" dirty="0">
                <a:solidFill>
                  <a:schemeClr val="accent2"/>
                </a:solidFill>
              </a:rPr>
              <a:t>, </a:t>
            </a:r>
            <a:r>
              <a:rPr lang="en-AU" sz="2000" dirty="0"/>
              <a:t>this was </a:t>
            </a:r>
            <a:r>
              <a:rPr lang="en-AU" sz="2000" b="1" dirty="0">
                <a:solidFill>
                  <a:schemeClr val="accent2"/>
                </a:solidFill>
              </a:rPr>
              <a:t>one of the biggest challenges I faced </a:t>
            </a:r>
            <a:r>
              <a:rPr lang="en-AU" sz="2000" dirty="0"/>
              <a:t>in this activity. </a:t>
            </a:r>
            <a:r>
              <a:rPr lang="en-AU" sz="2000" b="1" dirty="0">
                <a:solidFill>
                  <a:schemeClr val="accent2"/>
                </a:solidFill>
              </a:rPr>
              <a:t>However</a:t>
            </a:r>
            <a:r>
              <a:rPr lang="en-AU" sz="2000" dirty="0">
                <a:solidFill>
                  <a:schemeClr val="accent2"/>
                </a:solidFill>
              </a:rPr>
              <a:t>, </a:t>
            </a:r>
            <a:r>
              <a:rPr lang="en-AU" sz="2000" dirty="0"/>
              <a:t>it also allowed me to build my skills and confidence in these areas over the number of weeks we were involved in the simulation.</a:t>
            </a:r>
            <a:endParaRPr lang="en-AU" sz="1600" dirty="0"/>
          </a:p>
          <a:p>
            <a:endParaRPr lang="en-AU" sz="1600" dirty="0"/>
          </a:p>
        </p:txBody>
      </p:sp>
    </p:spTree>
    <p:extLst>
      <p:ext uri="{BB962C8B-B14F-4D97-AF65-F5344CB8AC3E}">
        <p14:creationId xmlns:p14="http://schemas.microsoft.com/office/powerpoint/2010/main" val="425101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F61556-8079-4048-9151-4428BBD5115E}"/>
              </a:ext>
            </a:extLst>
          </p:cNvPr>
          <p:cNvSpPr txBox="1"/>
          <p:nvPr/>
        </p:nvSpPr>
        <p:spPr>
          <a:xfrm>
            <a:off x="400373" y="402955"/>
            <a:ext cx="11391254" cy="6063198"/>
          </a:xfrm>
          <a:prstGeom prst="rect">
            <a:avLst/>
          </a:prstGeom>
          <a:noFill/>
        </p:spPr>
        <p:txBody>
          <a:bodyPr wrap="square" rtlCol="0">
            <a:spAutoFit/>
          </a:bodyPr>
          <a:lstStyle/>
          <a:p>
            <a:pPr>
              <a:lnSpc>
                <a:spcPct val="150000"/>
              </a:lnSpc>
            </a:pPr>
            <a:r>
              <a:rPr lang="en-AU" sz="2800" b="1" dirty="0">
                <a:solidFill>
                  <a:schemeClr val="accent1">
                    <a:lumMod val="75000"/>
                  </a:schemeClr>
                </a:solidFill>
              </a:rPr>
              <a:t>What are some features of reflective writing in this sample?</a:t>
            </a:r>
          </a:p>
          <a:p>
            <a:pPr>
              <a:lnSpc>
                <a:spcPct val="150000"/>
              </a:lnSpc>
            </a:pPr>
            <a:endParaRPr lang="en-AU" sz="2000" dirty="0"/>
          </a:p>
          <a:p>
            <a:pPr>
              <a:lnSpc>
                <a:spcPct val="150000"/>
              </a:lnSpc>
            </a:pPr>
            <a:r>
              <a:rPr lang="en-AU" sz="2000" dirty="0">
                <a:latin typeface="Calibri" panose="020F0502020204030204" pitchFamily="34" charset="0"/>
                <a:cs typeface="Calibri" panose="020F0502020204030204" pitchFamily="34" charset="0"/>
              </a:rPr>
              <a:t>The role that effective communication played within the simulation was of key importance and the chance to personally critically reflect upon this is also as important. Nixon (2014), Johnson and Wiggs (2011) and Peterson (2021) all state that effective communication within a team dynamic is essential. This is further supported by research (Wu &amp; Xiao 2011; Peterson 2021) that claims that team members need to employ open dialogue and have clear agendas. To comment upon my communicative style, it appeared that I tried to not compromise myself but be as Danks (2021, p. 24) states “a clear and reasoned thinker and communicator”. For the most part, our group exchanged information well and it could be argued that we mostly achieved goals through effective dialogue, clear understanding and working as a cohesive team. In summary then, it can be acknowledged that our team communicated effectively throughout this simulation and upon reflection, this clearly aided us in reaching our goals. </a:t>
            </a:r>
          </a:p>
          <a:p>
            <a:endParaRPr lang="en-AU" sz="1600" dirty="0"/>
          </a:p>
        </p:txBody>
      </p:sp>
    </p:spTree>
    <p:extLst>
      <p:ext uri="{BB962C8B-B14F-4D97-AF65-F5344CB8AC3E}">
        <p14:creationId xmlns:p14="http://schemas.microsoft.com/office/powerpoint/2010/main" val="417416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F61556-8079-4048-9151-4428BBD5115E}"/>
              </a:ext>
            </a:extLst>
          </p:cNvPr>
          <p:cNvSpPr txBox="1"/>
          <p:nvPr/>
        </p:nvSpPr>
        <p:spPr>
          <a:xfrm>
            <a:off x="400373" y="402955"/>
            <a:ext cx="11391254" cy="6063198"/>
          </a:xfrm>
          <a:prstGeom prst="rect">
            <a:avLst/>
          </a:prstGeom>
          <a:noFill/>
        </p:spPr>
        <p:txBody>
          <a:bodyPr wrap="square" rtlCol="0">
            <a:spAutoFit/>
          </a:bodyPr>
          <a:lstStyle/>
          <a:p>
            <a:pPr>
              <a:lnSpc>
                <a:spcPct val="150000"/>
              </a:lnSpc>
            </a:pPr>
            <a:r>
              <a:rPr lang="en-AU" sz="2800" b="1" dirty="0">
                <a:solidFill>
                  <a:schemeClr val="accent1">
                    <a:lumMod val="75000"/>
                  </a:schemeClr>
                </a:solidFill>
              </a:rPr>
              <a:t>What are some features of reflective writing in this sample?</a:t>
            </a:r>
          </a:p>
          <a:p>
            <a:pPr>
              <a:lnSpc>
                <a:spcPct val="150000"/>
              </a:lnSpc>
            </a:pPr>
            <a:endParaRPr lang="en-AU" sz="2000" dirty="0"/>
          </a:p>
          <a:p>
            <a:pPr>
              <a:lnSpc>
                <a:spcPct val="150000"/>
              </a:lnSpc>
            </a:pPr>
            <a:r>
              <a:rPr lang="en-AU" sz="2000" dirty="0">
                <a:latin typeface="Calibri" panose="020F0502020204030204" pitchFamily="34" charset="0"/>
                <a:cs typeface="Calibri" panose="020F0502020204030204" pitchFamily="34" charset="0"/>
              </a:rPr>
              <a:t>The role that effective communication played within the simulation was of key importance and the chance to personally critically reflect upon this is also as important. </a:t>
            </a:r>
            <a:r>
              <a:rPr lang="en-AU" sz="2000" b="1" dirty="0">
                <a:solidFill>
                  <a:schemeClr val="accent1">
                    <a:lumMod val="75000"/>
                  </a:schemeClr>
                </a:solidFill>
                <a:latin typeface="Calibri" panose="020F0502020204030204" pitchFamily="34" charset="0"/>
                <a:cs typeface="Calibri" panose="020F0502020204030204" pitchFamily="34" charset="0"/>
              </a:rPr>
              <a:t>Nixon (2014), Johnson and Wiggs (2011) and Peterson (2021)</a:t>
            </a:r>
            <a:r>
              <a:rPr lang="en-AU" sz="2000" dirty="0">
                <a:latin typeface="Calibri" panose="020F0502020204030204" pitchFamily="34" charset="0"/>
                <a:cs typeface="Calibri" panose="020F0502020204030204" pitchFamily="34" charset="0"/>
              </a:rPr>
              <a:t> all state that effective communication within a team dynamic is essential. This is further supported by research </a:t>
            </a:r>
            <a:r>
              <a:rPr lang="en-AU" sz="2000" b="1" dirty="0">
                <a:solidFill>
                  <a:schemeClr val="accent1">
                    <a:lumMod val="75000"/>
                  </a:schemeClr>
                </a:solidFill>
                <a:latin typeface="Calibri" panose="020F0502020204030204" pitchFamily="34" charset="0"/>
                <a:cs typeface="Calibri" panose="020F0502020204030204" pitchFamily="34" charset="0"/>
              </a:rPr>
              <a:t>(Wu &amp; Xiao 2011; Peterson 2021)</a:t>
            </a:r>
            <a:r>
              <a:rPr lang="en-AU" sz="2000" dirty="0">
                <a:solidFill>
                  <a:schemeClr val="accent1">
                    <a:lumMod val="75000"/>
                  </a:schemeClr>
                </a:solidFill>
                <a:latin typeface="Calibri" panose="020F0502020204030204" pitchFamily="34" charset="0"/>
                <a:cs typeface="Calibri" panose="020F0502020204030204" pitchFamily="34" charset="0"/>
              </a:rPr>
              <a:t> </a:t>
            </a:r>
            <a:r>
              <a:rPr lang="en-AU" sz="2000" dirty="0">
                <a:latin typeface="Calibri" panose="020F0502020204030204" pitchFamily="34" charset="0"/>
                <a:cs typeface="Calibri" panose="020F0502020204030204" pitchFamily="34" charset="0"/>
              </a:rPr>
              <a:t>that claims that team members need to employ open dialogue and have clear agendas. </a:t>
            </a:r>
            <a:r>
              <a:rPr lang="en-AU" sz="2000" b="1" dirty="0">
                <a:solidFill>
                  <a:schemeClr val="accent1">
                    <a:lumMod val="75000"/>
                  </a:schemeClr>
                </a:solidFill>
                <a:latin typeface="Calibri" panose="020F0502020204030204" pitchFamily="34" charset="0"/>
                <a:cs typeface="Calibri" panose="020F0502020204030204" pitchFamily="34" charset="0"/>
              </a:rPr>
              <a:t>To comment upon my communicative style,</a:t>
            </a:r>
            <a:r>
              <a:rPr lang="en-AU" sz="2000" dirty="0">
                <a:latin typeface="Calibri" panose="020F0502020204030204" pitchFamily="34" charset="0"/>
                <a:cs typeface="Calibri" panose="020F0502020204030204" pitchFamily="34" charset="0"/>
              </a:rPr>
              <a:t> it appeared that </a:t>
            </a:r>
            <a:r>
              <a:rPr lang="en-AU" sz="2000" b="1" dirty="0">
                <a:solidFill>
                  <a:schemeClr val="accent1">
                    <a:lumMod val="75000"/>
                  </a:schemeClr>
                </a:solidFill>
                <a:latin typeface="Calibri" panose="020F0502020204030204" pitchFamily="34" charset="0"/>
                <a:cs typeface="Calibri" panose="020F0502020204030204" pitchFamily="34" charset="0"/>
              </a:rPr>
              <a:t>I tried </a:t>
            </a:r>
            <a:r>
              <a:rPr lang="en-AU" sz="2000" dirty="0">
                <a:latin typeface="Calibri" panose="020F0502020204030204" pitchFamily="34" charset="0"/>
                <a:cs typeface="Calibri" panose="020F0502020204030204" pitchFamily="34" charset="0"/>
              </a:rPr>
              <a:t>to not compromise </a:t>
            </a:r>
            <a:r>
              <a:rPr lang="en-AU" sz="2000" b="1" dirty="0">
                <a:solidFill>
                  <a:schemeClr val="accent1">
                    <a:lumMod val="75000"/>
                  </a:schemeClr>
                </a:solidFill>
                <a:latin typeface="Calibri" panose="020F0502020204030204" pitchFamily="34" charset="0"/>
                <a:cs typeface="Calibri" panose="020F0502020204030204" pitchFamily="34" charset="0"/>
              </a:rPr>
              <a:t>myself</a:t>
            </a:r>
            <a:r>
              <a:rPr lang="en-AU" sz="2000" dirty="0">
                <a:latin typeface="Calibri" panose="020F0502020204030204" pitchFamily="34" charset="0"/>
                <a:cs typeface="Calibri" panose="020F0502020204030204" pitchFamily="34" charset="0"/>
              </a:rPr>
              <a:t> but </a:t>
            </a:r>
            <a:r>
              <a:rPr lang="en-AU" sz="2000" b="1" dirty="0">
                <a:solidFill>
                  <a:schemeClr val="accent1">
                    <a:lumMod val="75000"/>
                  </a:schemeClr>
                </a:solidFill>
                <a:latin typeface="Calibri" panose="020F0502020204030204" pitchFamily="34" charset="0"/>
                <a:cs typeface="Calibri" panose="020F0502020204030204" pitchFamily="34" charset="0"/>
              </a:rPr>
              <a:t>be as Danks (2021, p. 24) states</a:t>
            </a:r>
            <a:r>
              <a:rPr lang="en-AU" sz="2000" dirty="0">
                <a:latin typeface="Calibri" panose="020F0502020204030204" pitchFamily="34" charset="0"/>
                <a:cs typeface="Calibri" panose="020F0502020204030204" pitchFamily="34" charset="0"/>
              </a:rPr>
              <a:t> “a clear and reasoned thinker and communicator”. For the most part, </a:t>
            </a:r>
            <a:r>
              <a:rPr lang="en-AU" sz="2000" b="1" dirty="0">
                <a:solidFill>
                  <a:schemeClr val="accent1">
                    <a:lumMod val="75000"/>
                  </a:schemeClr>
                </a:solidFill>
                <a:latin typeface="Calibri" panose="020F0502020204030204" pitchFamily="34" charset="0"/>
                <a:cs typeface="Calibri" panose="020F0502020204030204" pitchFamily="34" charset="0"/>
              </a:rPr>
              <a:t>our group </a:t>
            </a:r>
            <a:r>
              <a:rPr lang="en-AU" sz="2000" dirty="0">
                <a:latin typeface="Calibri" panose="020F0502020204030204" pitchFamily="34" charset="0"/>
                <a:cs typeface="Calibri" panose="020F0502020204030204" pitchFamily="34" charset="0"/>
              </a:rPr>
              <a:t>exchanged information well and it could be argued that </a:t>
            </a:r>
            <a:r>
              <a:rPr lang="en-AU" sz="2000" b="1" dirty="0">
                <a:solidFill>
                  <a:schemeClr val="accent1">
                    <a:lumMod val="75000"/>
                  </a:schemeClr>
                </a:solidFill>
                <a:latin typeface="Calibri" panose="020F0502020204030204" pitchFamily="34" charset="0"/>
                <a:cs typeface="Calibri" panose="020F0502020204030204" pitchFamily="34" charset="0"/>
              </a:rPr>
              <a:t>we</a:t>
            </a:r>
            <a:r>
              <a:rPr lang="en-AU" sz="2000" dirty="0">
                <a:latin typeface="Calibri" panose="020F0502020204030204" pitchFamily="34" charset="0"/>
                <a:cs typeface="Calibri" panose="020F0502020204030204" pitchFamily="34" charset="0"/>
              </a:rPr>
              <a:t> mostly achieved goals through effective dialogue, clear understanding and working as a cohesive team. </a:t>
            </a:r>
            <a:r>
              <a:rPr lang="en-AU" sz="2000" b="1" dirty="0">
                <a:solidFill>
                  <a:schemeClr val="accent1">
                    <a:lumMod val="75000"/>
                  </a:schemeClr>
                </a:solidFill>
                <a:latin typeface="Calibri" panose="020F0502020204030204" pitchFamily="34" charset="0"/>
                <a:cs typeface="Calibri" panose="020F0502020204030204" pitchFamily="34" charset="0"/>
              </a:rPr>
              <a:t>In summary then</a:t>
            </a:r>
            <a:r>
              <a:rPr lang="en-AU" sz="2000" dirty="0">
                <a:latin typeface="Calibri" panose="020F0502020204030204" pitchFamily="34" charset="0"/>
                <a:cs typeface="Calibri" panose="020F0502020204030204" pitchFamily="34" charset="0"/>
              </a:rPr>
              <a:t>, it can be acknowledged that </a:t>
            </a:r>
            <a:r>
              <a:rPr lang="en-AU" sz="2000" b="1" dirty="0">
                <a:solidFill>
                  <a:schemeClr val="accent1">
                    <a:lumMod val="75000"/>
                  </a:schemeClr>
                </a:solidFill>
                <a:latin typeface="Calibri" panose="020F0502020204030204" pitchFamily="34" charset="0"/>
                <a:cs typeface="Calibri" panose="020F0502020204030204" pitchFamily="34" charset="0"/>
              </a:rPr>
              <a:t>our team </a:t>
            </a:r>
            <a:r>
              <a:rPr lang="en-AU" sz="2000" dirty="0">
                <a:latin typeface="Calibri" panose="020F0502020204030204" pitchFamily="34" charset="0"/>
                <a:cs typeface="Calibri" panose="020F0502020204030204" pitchFamily="34" charset="0"/>
              </a:rPr>
              <a:t>communicated effectively throughout this simulation and </a:t>
            </a:r>
            <a:r>
              <a:rPr lang="en-AU" sz="2000" b="1" dirty="0">
                <a:solidFill>
                  <a:schemeClr val="accent1">
                    <a:lumMod val="75000"/>
                  </a:schemeClr>
                </a:solidFill>
                <a:latin typeface="Calibri" panose="020F0502020204030204" pitchFamily="34" charset="0"/>
                <a:cs typeface="Calibri" panose="020F0502020204030204" pitchFamily="34" charset="0"/>
              </a:rPr>
              <a:t>upon reflection</a:t>
            </a:r>
            <a:r>
              <a:rPr lang="en-AU" sz="2000" dirty="0">
                <a:latin typeface="Calibri" panose="020F0502020204030204" pitchFamily="34" charset="0"/>
                <a:cs typeface="Calibri" panose="020F0502020204030204" pitchFamily="34" charset="0"/>
              </a:rPr>
              <a:t>, this clearly aided </a:t>
            </a:r>
            <a:r>
              <a:rPr lang="en-AU" sz="2000" b="1" dirty="0">
                <a:solidFill>
                  <a:schemeClr val="accent1">
                    <a:lumMod val="75000"/>
                  </a:schemeClr>
                </a:solidFill>
                <a:latin typeface="Calibri" panose="020F0502020204030204" pitchFamily="34" charset="0"/>
                <a:cs typeface="Calibri" panose="020F0502020204030204" pitchFamily="34" charset="0"/>
              </a:rPr>
              <a:t>us</a:t>
            </a:r>
            <a:r>
              <a:rPr lang="en-AU" sz="2000" dirty="0">
                <a:latin typeface="Calibri" panose="020F0502020204030204" pitchFamily="34" charset="0"/>
                <a:cs typeface="Calibri" panose="020F0502020204030204" pitchFamily="34" charset="0"/>
              </a:rPr>
              <a:t> in reaching </a:t>
            </a:r>
            <a:r>
              <a:rPr lang="en-AU" sz="2000" b="1" dirty="0">
                <a:solidFill>
                  <a:schemeClr val="accent1">
                    <a:lumMod val="75000"/>
                  </a:schemeClr>
                </a:solidFill>
                <a:latin typeface="Calibri" panose="020F0502020204030204" pitchFamily="34" charset="0"/>
                <a:cs typeface="Calibri" panose="020F0502020204030204" pitchFamily="34" charset="0"/>
              </a:rPr>
              <a:t>our goals</a:t>
            </a:r>
            <a:r>
              <a:rPr lang="en-AU" sz="2000" dirty="0">
                <a:solidFill>
                  <a:schemeClr val="accent1">
                    <a:lumMod val="75000"/>
                  </a:schemeClr>
                </a:solidFill>
                <a:latin typeface="Calibri" panose="020F0502020204030204" pitchFamily="34" charset="0"/>
                <a:cs typeface="Calibri" panose="020F0502020204030204" pitchFamily="34" charset="0"/>
              </a:rPr>
              <a:t>. </a:t>
            </a:r>
          </a:p>
          <a:p>
            <a:endParaRPr lang="en-AU" sz="1600" dirty="0"/>
          </a:p>
        </p:txBody>
      </p:sp>
    </p:spTree>
    <p:extLst>
      <p:ext uri="{BB962C8B-B14F-4D97-AF65-F5344CB8AC3E}">
        <p14:creationId xmlns:p14="http://schemas.microsoft.com/office/powerpoint/2010/main" val="46109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30" y="614498"/>
            <a:ext cx="10816391" cy="914012"/>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How do I structure a reflective piece?</a:t>
            </a:r>
            <a:endParaRPr lang="en-AU"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341960" y="1832998"/>
            <a:ext cx="9905561" cy="3585163"/>
          </a:xfrm>
        </p:spPr>
        <p:txBody>
          <a:bodyPr/>
          <a:lstStyle/>
          <a:p>
            <a:r>
              <a:rPr lang="en-AU" sz="2800" dirty="0">
                <a:solidFill>
                  <a:schemeClr val="accent1">
                    <a:lumMod val="75000"/>
                  </a:schemeClr>
                </a:solidFill>
                <a:latin typeface="Calibri" panose="020F0502020204030204" pitchFamily="34" charset="0"/>
                <a:cs typeface="Calibri" panose="020F0502020204030204" pitchFamily="34" charset="0"/>
              </a:rPr>
              <a:t>Check your instructions, as you could be given a particular reflective model to use    </a:t>
            </a:r>
          </a:p>
          <a:p>
            <a:pPr marL="0" indent="0">
              <a:buNone/>
            </a:pPr>
            <a:endParaRPr lang="en-AU" sz="1200" dirty="0">
              <a:solidFill>
                <a:schemeClr val="accent1">
                  <a:lumMod val="75000"/>
                </a:schemeClr>
              </a:solidFill>
              <a:latin typeface="Calibri" panose="020F0502020204030204" pitchFamily="34" charset="0"/>
              <a:cs typeface="Calibri" panose="020F0502020204030204" pitchFamily="34" charset="0"/>
              <a:sym typeface="Wingdings" pitchFamily="2" charset="2"/>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sym typeface="Wingdings" pitchFamily="2" charset="2"/>
              </a:rPr>
              <a:t>Check with your tutor if you’re unsure!</a:t>
            </a:r>
          </a:p>
          <a:p>
            <a:pPr>
              <a:lnSpc>
                <a:spcPct val="150000"/>
              </a:lnSpc>
            </a:pPr>
            <a:endParaRPr lang="en-AU" sz="1200" dirty="0">
              <a:solidFill>
                <a:schemeClr val="accent1">
                  <a:lumMod val="75000"/>
                </a:schemeClr>
              </a:solidFill>
              <a:latin typeface="Calibri" panose="020F0502020204030204" pitchFamily="34" charset="0"/>
              <a:cs typeface="Calibri" panose="020F0502020204030204" pitchFamily="34" charset="0"/>
              <a:sym typeface="Wingdings" pitchFamily="2" charset="2"/>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sym typeface="Wingdings" pitchFamily="2" charset="2"/>
              </a:rPr>
              <a:t>If in doubt, the next slides show a couple of useful structures</a:t>
            </a:r>
          </a:p>
        </p:txBody>
      </p:sp>
      <p:sp>
        <p:nvSpPr>
          <p:cNvPr id="4" name="Rectangle 3"/>
          <p:cNvSpPr/>
          <p:nvPr/>
        </p:nvSpPr>
        <p:spPr>
          <a:xfrm>
            <a:off x="5839326" y="6282172"/>
            <a:ext cx="6096000" cy="307777"/>
          </a:xfrm>
          <a:prstGeom prst="rect">
            <a:avLst/>
          </a:prstGeom>
        </p:spPr>
        <p:txBody>
          <a:bodyPr>
            <a:spAutoFit/>
          </a:bodyPr>
          <a:lstStyle/>
          <a:p>
            <a:pPr algn="r"/>
            <a:r>
              <a:rPr lang="en-AU" sz="1400" dirty="0">
                <a:solidFill>
                  <a:schemeClr val="bg1"/>
                </a:solidFill>
                <a:latin typeface="Calibri" panose="020F0502020204030204" pitchFamily="34" charset="0"/>
                <a:cs typeface="Calibri" panose="020F0502020204030204" pitchFamily="34" charset="0"/>
              </a:rPr>
              <a:t>Source: https://student.unsw.edu.au/how-do-i-write-reflectively</a:t>
            </a:r>
          </a:p>
        </p:txBody>
      </p:sp>
    </p:spTree>
    <p:extLst>
      <p:ext uri="{BB962C8B-B14F-4D97-AF65-F5344CB8AC3E}">
        <p14:creationId xmlns:p14="http://schemas.microsoft.com/office/powerpoint/2010/main" val="42345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46" y="573951"/>
            <a:ext cx="10816391" cy="914012"/>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A Simple Model for Reflection</a:t>
            </a:r>
          </a:p>
        </p:txBody>
      </p:sp>
      <p:graphicFrame>
        <p:nvGraphicFramePr>
          <p:cNvPr id="5" name="Diagram 4"/>
          <p:cNvGraphicFramePr/>
          <p:nvPr>
            <p:extLst>
              <p:ext uri="{D42A27DB-BD31-4B8C-83A1-F6EECF244321}">
                <p14:modId xmlns:p14="http://schemas.microsoft.com/office/powerpoint/2010/main" val="2689974039"/>
              </p:ext>
            </p:extLst>
          </p:nvPr>
        </p:nvGraphicFramePr>
        <p:xfrm>
          <a:off x="0" y="1856193"/>
          <a:ext cx="6697987" cy="3553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128085" y="6215965"/>
            <a:ext cx="6063915" cy="492443"/>
          </a:xfrm>
          <a:prstGeom prst="rect">
            <a:avLst/>
          </a:prstGeom>
          <a:noFill/>
        </p:spPr>
        <p:txBody>
          <a:bodyPr wrap="square" rtlCol="0">
            <a:spAutoFit/>
          </a:bodyPr>
          <a:lstStyle/>
          <a:p>
            <a:r>
              <a:rPr lang="en-AU" sz="1300" dirty="0">
                <a:solidFill>
                  <a:schemeClr val="bg1"/>
                </a:solidFill>
                <a:latin typeface="Calibri" panose="020F0502020204030204" pitchFamily="34" charset="0"/>
                <a:cs typeface="Calibri" panose="020F0502020204030204" pitchFamily="34" charset="0"/>
              </a:rPr>
              <a:t>Adapted from: Rolfe, G., Freshwater, D., &amp; Jasper, M. 2001, </a:t>
            </a:r>
            <a:r>
              <a:rPr lang="en-AU" sz="1300" i="1" dirty="0">
                <a:solidFill>
                  <a:schemeClr val="bg1"/>
                </a:solidFill>
                <a:latin typeface="Calibri" panose="020F0502020204030204" pitchFamily="34" charset="0"/>
                <a:cs typeface="Calibri" panose="020F0502020204030204" pitchFamily="34" charset="0"/>
              </a:rPr>
              <a:t>Critical reflection for nursing and the helping professions: a user’s guide</a:t>
            </a:r>
            <a:r>
              <a:rPr lang="en-AU" sz="1300" dirty="0">
                <a:solidFill>
                  <a:schemeClr val="bg1"/>
                </a:solidFill>
                <a:latin typeface="Calibri" panose="020F0502020204030204" pitchFamily="34" charset="0"/>
                <a:cs typeface="Calibri" panose="020F0502020204030204" pitchFamily="34" charset="0"/>
              </a:rPr>
              <a:t>, Palgrave Macmillan, Basingstoke.</a:t>
            </a:r>
          </a:p>
        </p:txBody>
      </p:sp>
      <p:sp>
        <p:nvSpPr>
          <p:cNvPr id="3" name="TextBox 2"/>
          <p:cNvSpPr txBox="1"/>
          <p:nvPr/>
        </p:nvSpPr>
        <p:spPr>
          <a:xfrm>
            <a:off x="6937346" y="2063185"/>
            <a:ext cx="4445391" cy="3416320"/>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accent1">
                    <a:lumMod val="75000"/>
                  </a:schemeClr>
                </a:solidFill>
              </a:rPr>
              <a:t>What happened in this situation?</a:t>
            </a:r>
          </a:p>
          <a:p>
            <a:r>
              <a:rPr lang="en-AU" sz="2400" dirty="0">
                <a:solidFill>
                  <a:schemeClr val="accent1">
                    <a:lumMod val="75000"/>
                  </a:schemeClr>
                </a:solidFill>
              </a:rPr>
              <a:t>  </a:t>
            </a:r>
          </a:p>
          <a:p>
            <a:pPr marL="342900" indent="-342900">
              <a:buFont typeface="Arial" panose="020B0604020202020204" pitchFamily="34" charset="0"/>
              <a:buChar char="•"/>
            </a:pPr>
            <a:r>
              <a:rPr lang="en-AU" sz="2400" dirty="0">
                <a:solidFill>
                  <a:schemeClr val="accent1">
                    <a:lumMod val="75000"/>
                  </a:schemeClr>
                </a:solidFill>
              </a:rPr>
              <a:t>What was important about it and what did it mean?</a:t>
            </a:r>
          </a:p>
          <a:p>
            <a:endParaRPr lang="en-AU" sz="2400" dirty="0"/>
          </a:p>
          <a:p>
            <a:pPr marL="342900" indent="-342900">
              <a:buFont typeface="Arial" panose="020B0604020202020204" pitchFamily="34" charset="0"/>
              <a:buChar char="•"/>
            </a:pPr>
            <a:r>
              <a:rPr lang="en-AU" sz="2400" dirty="0">
                <a:solidFill>
                  <a:schemeClr val="accent1">
                    <a:lumMod val="75000"/>
                  </a:schemeClr>
                </a:solidFill>
              </a:rPr>
              <a:t>What will you change as a result of reflecting on your experience?</a:t>
            </a:r>
          </a:p>
        </p:txBody>
      </p:sp>
    </p:spTree>
    <p:extLst>
      <p:ext uri="{BB962C8B-B14F-4D97-AF65-F5344CB8AC3E}">
        <p14:creationId xmlns:p14="http://schemas.microsoft.com/office/powerpoint/2010/main" val="321691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27" y="316855"/>
            <a:ext cx="10816391" cy="914012"/>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The Gibbs Reflective Model</a:t>
            </a:r>
          </a:p>
        </p:txBody>
      </p:sp>
      <p:sp>
        <p:nvSpPr>
          <p:cNvPr id="6" name="TextBox 5"/>
          <p:cNvSpPr txBox="1"/>
          <p:nvPr/>
        </p:nvSpPr>
        <p:spPr>
          <a:xfrm>
            <a:off x="6128085" y="6215965"/>
            <a:ext cx="6063915" cy="492443"/>
          </a:xfrm>
          <a:prstGeom prst="rect">
            <a:avLst/>
          </a:prstGeom>
          <a:noFill/>
        </p:spPr>
        <p:txBody>
          <a:bodyPr wrap="square" rtlCol="0">
            <a:spAutoFit/>
          </a:bodyPr>
          <a:lstStyle/>
          <a:p>
            <a:r>
              <a:rPr lang="en-AU" sz="1300" dirty="0">
                <a:solidFill>
                  <a:schemeClr val="bg1"/>
                </a:solidFill>
                <a:latin typeface="Calibri" panose="020F0502020204030204" pitchFamily="34" charset="0"/>
                <a:cs typeface="Calibri" panose="020F0502020204030204" pitchFamily="34" charset="0"/>
              </a:rPr>
              <a:t>Adapted from: Gibbs G. (1988). </a:t>
            </a:r>
            <a:r>
              <a:rPr lang="en-AU" sz="1300" i="1" dirty="0">
                <a:solidFill>
                  <a:schemeClr val="bg1"/>
                </a:solidFill>
                <a:latin typeface="Calibri" panose="020F0502020204030204" pitchFamily="34" charset="0"/>
                <a:cs typeface="Calibri" panose="020F0502020204030204" pitchFamily="34" charset="0"/>
              </a:rPr>
              <a:t>Learning by Doing: A guide to teaching and learning methods</a:t>
            </a:r>
            <a:r>
              <a:rPr lang="en-AU" sz="1300" dirty="0">
                <a:solidFill>
                  <a:schemeClr val="bg1"/>
                </a:solidFill>
                <a:latin typeface="Calibri" panose="020F0502020204030204" pitchFamily="34" charset="0"/>
                <a:cs typeface="Calibri" panose="020F0502020204030204" pitchFamily="34" charset="0"/>
              </a:rPr>
              <a:t>. Further Education Unit. Oxford Polytechnic: Oxford</a:t>
            </a:r>
          </a:p>
        </p:txBody>
      </p:sp>
      <p:pic>
        <p:nvPicPr>
          <p:cNvPr id="1026" name="Picture 2" descr="The Gibbs Reflective Model is a cycle with 6 stages: description, feelings, evaluation, analysis, conclusions, and action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572" y="1036111"/>
            <a:ext cx="5806220" cy="517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8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2"/>
          </p:nvPr>
        </p:nvSpPr>
        <p:spPr>
          <a:xfrm>
            <a:off x="421450" y="480721"/>
            <a:ext cx="11646566" cy="5149515"/>
          </a:xfrm>
        </p:spPr>
        <p:txBody>
          <a:bodyPr/>
          <a:lstStyle/>
          <a:p>
            <a:pPr marL="342900" lvl="0" indent="-342900" defTabSz="457200" fontAlgn="base">
              <a:spcBef>
                <a:spcPct val="20000"/>
              </a:spcBef>
              <a:spcAft>
                <a:spcPct val="0"/>
              </a:spcAft>
              <a:buNone/>
            </a:pPr>
            <a:r>
              <a:rPr lang="en-AU" sz="3200" b="1" dirty="0">
                <a:latin typeface="Calibri" panose="020F0502020204030204" pitchFamily="34" charset="0"/>
                <a:ea typeface="ＭＳ Ｐゴシック" pitchFamily="-109" charset="-128"/>
                <a:cs typeface="Calibri" panose="020F0502020204030204" pitchFamily="34" charset="0"/>
              </a:rPr>
              <a:t>			</a:t>
            </a:r>
            <a:r>
              <a:rPr lang="en-AU" sz="32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Some guiding questions for reflective thinking are:</a:t>
            </a:r>
          </a:p>
          <a:p>
            <a:pPr marL="342900" lvl="0" indent="-342900" defTabSz="457200" fontAlgn="base">
              <a:spcBef>
                <a:spcPct val="20000"/>
              </a:spcBef>
              <a:spcAft>
                <a:spcPct val="0"/>
              </a:spcAft>
              <a:buNone/>
            </a:pPr>
            <a:endParaRPr lang="en-AU" sz="23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342900" lvl="0" indent="-342900" defTabSz="457200" fontAlgn="base">
              <a:lnSpc>
                <a:spcPct val="150000"/>
              </a:lnSpc>
              <a:spcBef>
                <a:spcPct val="20000"/>
              </a:spcBef>
              <a:spcAft>
                <a:spcPct val="0"/>
              </a:spcAft>
            </a:pP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What happened and </a:t>
            </a:r>
            <a:r>
              <a:rPr lang="en-AU" sz="2400" b="1" i="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why</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 ? </a:t>
            </a:r>
          </a:p>
          <a:p>
            <a:pPr marL="342900" lvl="0" indent="-342900" defTabSz="457200" fontAlgn="base">
              <a:lnSpc>
                <a:spcPct val="150000"/>
              </a:lnSpc>
              <a:spcBef>
                <a:spcPct val="20000"/>
              </a:spcBef>
              <a:spcAft>
                <a:spcPct val="0"/>
              </a:spcAft>
            </a:pP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What was my role and </a:t>
            </a:r>
            <a:r>
              <a:rPr lang="en-AU" sz="2400" b="1" i="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why</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 did I adopt that particular role?</a:t>
            </a:r>
          </a:p>
          <a:p>
            <a:pPr marL="342900" lvl="0" indent="-342900" defTabSz="457200" fontAlgn="base">
              <a:lnSpc>
                <a:spcPct val="150000"/>
              </a:lnSpc>
              <a:spcBef>
                <a:spcPct val="20000"/>
              </a:spcBef>
              <a:spcAft>
                <a:spcPct val="0"/>
              </a:spcAft>
            </a:pP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What were my thoughts/feelings during that experience?  </a:t>
            </a:r>
            <a:r>
              <a:rPr lang="en-AU" sz="2400" b="1" i="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Why</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 did I think/feel that way?</a:t>
            </a:r>
          </a:p>
          <a:p>
            <a:pPr marL="342900" lvl="0" indent="-342900" defTabSz="457200" fontAlgn="base">
              <a:lnSpc>
                <a:spcPct val="150000"/>
              </a:lnSpc>
              <a:spcBef>
                <a:spcPct val="20000"/>
              </a:spcBef>
              <a:spcAft>
                <a:spcPct val="0"/>
              </a:spcAft>
            </a:pP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What might this experience </a:t>
            </a:r>
            <a:r>
              <a:rPr lang="en-AU" sz="2400" b="1" i="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mean</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a:t>
            </a:r>
          </a:p>
          <a:p>
            <a:pPr marL="342900" lvl="0" indent="-342900" defTabSz="457200" fontAlgn="base">
              <a:lnSpc>
                <a:spcPct val="150000"/>
              </a:lnSpc>
              <a:spcBef>
                <a:spcPct val="20000"/>
              </a:spcBef>
              <a:spcAft>
                <a:spcPct val="0"/>
              </a:spcAft>
            </a:pP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What other perspectives, theories or concepts could be applied to </a:t>
            </a:r>
            <a:r>
              <a:rPr lang="en-AU" sz="24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interpret</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 the situation?</a:t>
            </a:r>
          </a:p>
          <a:p>
            <a:pPr marL="342900" lvl="0" indent="-342900" defTabSz="457200" fontAlgn="base">
              <a:lnSpc>
                <a:spcPct val="150000"/>
              </a:lnSpc>
              <a:spcBef>
                <a:spcPct val="20000"/>
              </a:spcBef>
              <a:spcAft>
                <a:spcPct val="0"/>
              </a:spcAft>
            </a:pPr>
            <a:r>
              <a:rPr lang="en-AU" sz="2400" i="1" dirty="0">
                <a:solidFill>
                  <a:prstClr val="black"/>
                </a:solidFill>
                <a:latin typeface="Calibri" panose="020F0502020204030204" pitchFamily="34" charset="0"/>
                <a:ea typeface="ＭＳ Ｐゴシック" pitchFamily="-109" charset="-128"/>
                <a:cs typeface="Calibri" panose="020F0502020204030204" pitchFamily="34" charset="0"/>
              </a:rPr>
              <a:t>How</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 can I </a:t>
            </a:r>
            <a:r>
              <a:rPr lang="en-AU" sz="24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learn from</a:t>
            </a:r>
            <a:r>
              <a:rPr lang="en-AU" sz="2400" b="1" dirty="0">
                <a:solidFill>
                  <a:schemeClr val="accent1"/>
                </a:solidFill>
                <a:latin typeface="Calibri" panose="020F0502020204030204" pitchFamily="34" charset="0"/>
                <a:ea typeface="ＭＳ Ｐゴシック" pitchFamily="-109" charset="-128"/>
                <a:cs typeface="Calibri" panose="020F0502020204030204" pitchFamily="34" charset="0"/>
              </a:rPr>
              <a:t> </a:t>
            </a:r>
            <a:r>
              <a:rPr lang="en-AU" sz="2400" dirty="0">
                <a:solidFill>
                  <a:prstClr val="black"/>
                </a:solidFill>
                <a:latin typeface="Calibri" panose="020F0502020204030204" pitchFamily="34" charset="0"/>
                <a:ea typeface="ＭＳ Ｐゴシック" pitchFamily="-109" charset="-128"/>
                <a:cs typeface="Calibri" panose="020F0502020204030204" pitchFamily="34" charset="0"/>
              </a:rPr>
              <a:t>this experience?</a:t>
            </a:r>
          </a:p>
        </p:txBody>
      </p:sp>
      <p:sp>
        <p:nvSpPr>
          <p:cNvPr id="5" name="Rectangle 4"/>
          <p:cNvSpPr/>
          <p:nvPr/>
        </p:nvSpPr>
        <p:spPr>
          <a:xfrm>
            <a:off x="3946356" y="6278865"/>
            <a:ext cx="8149389" cy="307777"/>
          </a:xfrm>
          <a:prstGeom prst="rect">
            <a:avLst/>
          </a:prstGeom>
        </p:spPr>
        <p:txBody>
          <a:bodyPr wrap="square">
            <a:spAutoFit/>
          </a:bodyPr>
          <a:lstStyle/>
          <a:p>
            <a:pPr algn="r"/>
            <a:r>
              <a:rPr lang="en-AU" sz="1400" dirty="0">
                <a:solidFill>
                  <a:schemeClr val="bg1"/>
                </a:solidFill>
                <a:latin typeface="Calibri" panose="020F0502020204030204" pitchFamily="34" charset="0"/>
                <a:cs typeface="Calibri" panose="020F0502020204030204" pitchFamily="34" charset="0"/>
              </a:rPr>
              <a:t>Source: http://www.deakin.edu.au/students/studying/study-support/academic-skills/reflective-writing</a:t>
            </a:r>
          </a:p>
        </p:txBody>
      </p:sp>
    </p:spTree>
    <p:extLst>
      <p:ext uri="{BB962C8B-B14F-4D97-AF65-F5344CB8AC3E}">
        <p14:creationId xmlns:p14="http://schemas.microsoft.com/office/powerpoint/2010/main" val="308938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398" y="163184"/>
            <a:ext cx="10326658" cy="785884"/>
          </a:xfrm>
        </p:spPr>
        <p:txBody>
          <a:bodyPr/>
          <a:lstStyle/>
          <a:p>
            <a:pPr algn="ctr"/>
            <a:r>
              <a:rPr lang="en-AU" b="1" dirty="0">
                <a:solidFill>
                  <a:schemeClr val="accent6"/>
                </a:solidFill>
                <a:latin typeface="Calibri" panose="020F0502020204030204" pitchFamily="34" charset="0"/>
                <a:cs typeface="Calibri" panose="020F0502020204030204" pitchFamily="34" charset="0"/>
              </a:rPr>
              <a:t>ACTIVITY</a:t>
            </a:r>
          </a:p>
        </p:txBody>
      </p:sp>
      <p:sp>
        <p:nvSpPr>
          <p:cNvPr id="6" name="TextBox 5">
            <a:extLst>
              <a:ext uri="{FF2B5EF4-FFF2-40B4-BE49-F238E27FC236}">
                <a16:creationId xmlns:a16="http://schemas.microsoft.com/office/drawing/2014/main" id="{2A00872D-F9C6-FA40-BD0F-A497D555326F}"/>
              </a:ext>
            </a:extLst>
          </p:cNvPr>
          <p:cNvSpPr txBox="1"/>
          <p:nvPr/>
        </p:nvSpPr>
        <p:spPr>
          <a:xfrm>
            <a:off x="495946" y="1121935"/>
            <a:ext cx="11375756" cy="4893647"/>
          </a:xfrm>
          <a:prstGeom prst="rect">
            <a:avLst/>
          </a:prstGeom>
          <a:noFill/>
        </p:spPr>
        <p:txBody>
          <a:bodyPr wrap="square" rtlCol="0">
            <a:spAutoFit/>
          </a:bodyPr>
          <a:lstStyle/>
          <a:p>
            <a:pPr>
              <a:lnSpc>
                <a:spcPct val="150000"/>
              </a:lnSpc>
            </a:pPr>
            <a:r>
              <a:rPr lang="en-AU" sz="2400" dirty="0">
                <a:solidFill>
                  <a:schemeClr val="accent1">
                    <a:lumMod val="75000"/>
                  </a:schemeClr>
                </a:solidFill>
              </a:rPr>
              <a:t>Think about a negative (or positive) experience you’ve had recently. Answer the questions below to practice thinking reflectively:</a:t>
            </a:r>
          </a:p>
          <a:p>
            <a:pPr>
              <a:lnSpc>
                <a:spcPct val="150000"/>
              </a:lnSpc>
            </a:pPr>
            <a:endParaRPr lang="en-AU" sz="2400" dirty="0">
              <a:solidFill>
                <a:schemeClr val="accent1">
                  <a:lumMod val="75000"/>
                </a:schemeClr>
              </a:solidFill>
            </a:endParaRPr>
          </a:p>
          <a:p>
            <a:pPr marL="342900" lvl="0" indent="-342900" defTabSz="457200" fontAlgn="base">
              <a:lnSpc>
                <a:spcPct val="150000"/>
              </a:lnSpc>
              <a:spcBef>
                <a:spcPct val="20000"/>
              </a:spcBef>
              <a:spcAft>
                <a:spcPct val="0"/>
              </a:spcAft>
              <a:buFont typeface="Arial" panose="020B0604020202020204" pitchFamily="34" charset="0"/>
              <a:buChar char="•"/>
            </a:pPr>
            <a:r>
              <a:rPr lang="en-AU" sz="2400" dirty="0">
                <a:solidFill>
                  <a:schemeClr val="accent1">
                    <a:lumMod val="75000"/>
                  </a:schemeClr>
                </a:solidFill>
                <a:ea typeface="ＭＳ Ｐゴシック" pitchFamily="-109" charset="-128"/>
                <a:cs typeface="Calibri" panose="020F0502020204030204" pitchFamily="34" charset="0"/>
              </a:rPr>
              <a:t>What happened during that event or experience?  And </a:t>
            </a:r>
            <a:r>
              <a:rPr lang="en-AU" sz="2400" b="1" i="1" dirty="0">
                <a:solidFill>
                  <a:schemeClr val="accent1">
                    <a:lumMod val="75000"/>
                  </a:schemeClr>
                </a:solidFill>
                <a:ea typeface="ＭＳ Ｐゴシック" pitchFamily="-109" charset="-128"/>
                <a:cs typeface="Calibri" panose="020F0502020204030204" pitchFamily="34" charset="0"/>
              </a:rPr>
              <a:t>why</a:t>
            </a:r>
            <a:r>
              <a:rPr lang="en-AU" sz="2400" dirty="0">
                <a:solidFill>
                  <a:schemeClr val="accent1">
                    <a:lumMod val="75000"/>
                  </a:schemeClr>
                </a:solidFill>
                <a:ea typeface="ＭＳ Ｐゴシック" pitchFamily="-109" charset="-128"/>
                <a:cs typeface="Calibri" panose="020F0502020204030204" pitchFamily="34" charset="0"/>
              </a:rPr>
              <a:t> did it happen? </a:t>
            </a:r>
          </a:p>
          <a:p>
            <a:pPr marL="342900" lvl="0" indent="-342900" defTabSz="457200" fontAlgn="base">
              <a:lnSpc>
                <a:spcPct val="150000"/>
              </a:lnSpc>
              <a:spcBef>
                <a:spcPct val="20000"/>
              </a:spcBef>
              <a:spcAft>
                <a:spcPct val="0"/>
              </a:spcAft>
              <a:buFont typeface="Arial" panose="020B0604020202020204" pitchFamily="34" charset="0"/>
              <a:buChar char="•"/>
            </a:pPr>
            <a:r>
              <a:rPr lang="en-AU" sz="2400" dirty="0">
                <a:solidFill>
                  <a:schemeClr val="accent1">
                    <a:lumMod val="75000"/>
                  </a:schemeClr>
                </a:solidFill>
                <a:ea typeface="ＭＳ Ｐゴシック" pitchFamily="-109" charset="-128"/>
                <a:cs typeface="Calibri" panose="020F0502020204030204" pitchFamily="34" charset="0"/>
              </a:rPr>
              <a:t>What was my role in the event? And </a:t>
            </a:r>
            <a:r>
              <a:rPr lang="en-AU" sz="2400" b="1" i="1" dirty="0">
                <a:solidFill>
                  <a:schemeClr val="accent1">
                    <a:lumMod val="75000"/>
                  </a:schemeClr>
                </a:solidFill>
                <a:ea typeface="ＭＳ Ｐゴシック" pitchFamily="-109" charset="-128"/>
                <a:cs typeface="Calibri" panose="020F0502020204030204" pitchFamily="34" charset="0"/>
              </a:rPr>
              <a:t>why</a:t>
            </a:r>
            <a:r>
              <a:rPr lang="en-AU" sz="2400" dirty="0">
                <a:solidFill>
                  <a:schemeClr val="accent1">
                    <a:lumMod val="75000"/>
                  </a:schemeClr>
                </a:solidFill>
                <a:ea typeface="ＭＳ Ｐゴシック" pitchFamily="-109" charset="-128"/>
                <a:cs typeface="Calibri" panose="020F0502020204030204" pitchFamily="34" charset="0"/>
              </a:rPr>
              <a:t> did I adopt that particular role?</a:t>
            </a:r>
          </a:p>
          <a:p>
            <a:pPr marL="342900" lvl="0" indent="-342900" defTabSz="457200" fontAlgn="base">
              <a:lnSpc>
                <a:spcPct val="150000"/>
              </a:lnSpc>
              <a:spcBef>
                <a:spcPct val="20000"/>
              </a:spcBef>
              <a:spcAft>
                <a:spcPct val="0"/>
              </a:spcAft>
              <a:buFont typeface="Arial" panose="020B0604020202020204" pitchFamily="34" charset="0"/>
              <a:buChar char="•"/>
            </a:pPr>
            <a:r>
              <a:rPr lang="en-AU" sz="2400" dirty="0">
                <a:solidFill>
                  <a:schemeClr val="accent1">
                    <a:lumMod val="75000"/>
                  </a:schemeClr>
                </a:solidFill>
                <a:ea typeface="ＭＳ Ｐゴシック" pitchFamily="-109" charset="-128"/>
                <a:cs typeface="Calibri" panose="020F0502020204030204" pitchFamily="34" charset="0"/>
              </a:rPr>
              <a:t>What were my feelings during that experience?  And </a:t>
            </a:r>
            <a:r>
              <a:rPr lang="en-AU" sz="2400" b="1" i="1" dirty="0">
                <a:solidFill>
                  <a:schemeClr val="accent1">
                    <a:lumMod val="75000"/>
                  </a:schemeClr>
                </a:solidFill>
                <a:ea typeface="ＭＳ Ｐゴシック" pitchFamily="-109" charset="-128"/>
                <a:cs typeface="Calibri" panose="020F0502020204030204" pitchFamily="34" charset="0"/>
              </a:rPr>
              <a:t>why</a:t>
            </a:r>
            <a:r>
              <a:rPr lang="en-AU" sz="2400" dirty="0">
                <a:solidFill>
                  <a:schemeClr val="accent1">
                    <a:lumMod val="75000"/>
                  </a:schemeClr>
                </a:solidFill>
                <a:ea typeface="ＭＳ Ｐゴシック" pitchFamily="-109" charset="-128"/>
                <a:cs typeface="Calibri" panose="020F0502020204030204" pitchFamily="34" charset="0"/>
              </a:rPr>
              <a:t> did I feel that way?</a:t>
            </a:r>
          </a:p>
          <a:p>
            <a:pPr marL="342900" lvl="0" indent="-342900" defTabSz="457200" fontAlgn="base">
              <a:lnSpc>
                <a:spcPct val="150000"/>
              </a:lnSpc>
              <a:spcBef>
                <a:spcPct val="20000"/>
              </a:spcBef>
              <a:spcAft>
                <a:spcPct val="0"/>
              </a:spcAft>
              <a:buFont typeface="Arial" panose="020B0604020202020204" pitchFamily="34" charset="0"/>
              <a:buChar char="•"/>
            </a:pPr>
            <a:r>
              <a:rPr lang="en-AU" sz="2400" dirty="0">
                <a:solidFill>
                  <a:schemeClr val="accent1">
                    <a:lumMod val="75000"/>
                  </a:schemeClr>
                </a:solidFill>
                <a:ea typeface="ＭＳ Ｐゴシック" pitchFamily="-109" charset="-128"/>
                <a:cs typeface="Calibri" panose="020F0502020204030204" pitchFamily="34" charset="0"/>
              </a:rPr>
              <a:t>What were my thoughts during that experience?  And </a:t>
            </a:r>
            <a:r>
              <a:rPr lang="en-AU" sz="2400" b="1" i="1" dirty="0">
                <a:solidFill>
                  <a:schemeClr val="accent1">
                    <a:lumMod val="75000"/>
                  </a:schemeClr>
                </a:solidFill>
                <a:ea typeface="ＭＳ Ｐゴシック" pitchFamily="-109" charset="-128"/>
                <a:cs typeface="Calibri" panose="020F0502020204030204" pitchFamily="34" charset="0"/>
              </a:rPr>
              <a:t>why</a:t>
            </a:r>
            <a:r>
              <a:rPr lang="en-AU" sz="2400" dirty="0">
                <a:solidFill>
                  <a:schemeClr val="accent1">
                    <a:lumMod val="75000"/>
                  </a:schemeClr>
                </a:solidFill>
                <a:ea typeface="ＭＳ Ｐゴシック" pitchFamily="-109" charset="-128"/>
                <a:cs typeface="Calibri" panose="020F0502020204030204" pitchFamily="34" charset="0"/>
              </a:rPr>
              <a:t> did I think that way?</a:t>
            </a:r>
          </a:p>
          <a:p>
            <a:pPr marL="342900" lvl="0" indent="-342900" defTabSz="457200" fontAlgn="base">
              <a:lnSpc>
                <a:spcPct val="150000"/>
              </a:lnSpc>
              <a:spcBef>
                <a:spcPct val="20000"/>
              </a:spcBef>
              <a:spcAft>
                <a:spcPct val="0"/>
              </a:spcAft>
              <a:buFont typeface="Arial" panose="020B0604020202020204" pitchFamily="34" charset="0"/>
              <a:buChar char="•"/>
            </a:pPr>
            <a:r>
              <a:rPr lang="en-AU" sz="2400" b="1" i="1" dirty="0">
                <a:solidFill>
                  <a:schemeClr val="accent1">
                    <a:lumMod val="75000"/>
                  </a:schemeClr>
                </a:solidFill>
                <a:ea typeface="ＭＳ Ｐゴシック" pitchFamily="-109" charset="-128"/>
                <a:cs typeface="Calibri" panose="020F0502020204030204" pitchFamily="34" charset="0"/>
              </a:rPr>
              <a:t>How</a:t>
            </a:r>
            <a:r>
              <a:rPr lang="en-AU" sz="2400" dirty="0">
                <a:solidFill>
                  <a:schemeClr val="accent1">
                    <a:lumMod val="75000"/>
                  </a:schemeClr>
                </a:solidFill>
                <a:ea typeface="ＭＳ Ｐゴシック" pitchFamily="-109" charset="-128"/>
                <a:cs typeface="Calibri" panose="020F0502020204030204" pitchFamily="34" charset="0"/>
              </a:rPr>
              <a:t> can I </a:t>
            </a:r>
            <a:r>
              <a:rPr lang="en-AU" sz="2400" b="1" dirty="0">
                <a:solidFill>
                  <a:schemeClr val="accent1">
                    <a:lumMod val="75000"/>
                  </a:schemeClr>
                </a:solidFill>
                <a:ea typeface="ＭＳ Ｐゴシック" pitchFamily="-109" charset="-128"/>
                <a:cs typeface="Calibri" panose="020F0502020204030204" pitchFamily="34" charset="0"/>
              </a:rPr>
              <a:t>learn from </a:t>
            </a:r>
            <a:r>
              <a:rPr lang="en-AU" sz="2400" dirty="0">
                <a:solidFill>
                  <a:schemeClr val="accent1">
                    <a:lumMod val="75000"/>
                  </a:schemeClr>
                </a:solidFill>
                <a:ea typeface="ＭＳ Ｐゴシック" pitchFamily="-109" charset="-128"/>
                <a:cs typeface="Calibri" panose="020F0502020204030204" pitchFamily="34" charset="0"/>
              </a:rPr>
              <a:t>this experience?</a:t>
            </a:r>
          </a:p>
        </p:txBody>
      </p:sp>
    </p:spTree>
    <p:extLst>
      <p:ext uri="{BB962C8B-B14F-4D97-AF65-F5344CB8AC3E}">
        <p14:creationId xmlns:p14="http://schemas.microsoft.com/office/powerpoint/2010/main" val="183940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340964" y="2743200"/>
            <a:ext cx="5974111" cy="4088018"/>
          </a:xfrm>
        </p:spPr>
        <p:txBody>
          <a:bodyPr/>
          <a:lstStyle/>
          <a:p>
            <a:pPr marL="457200" indent="-457200">
              <a:lnSpc>
                <a:spcPct val="10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To understand the genre of reflective writing in terms of purpose, language and structure.</a:t>
            </a:r>
          </a:p>
          <a:p>
            <a:pPr marL="457200" indent="-457200">
              <a:lnSpc>
                <a:spcPct val="100000"/>
              </a:lnSpc>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a:p>
            <a:pPr marL="457200" indent="-457200">
              <a:lnSpc>
                <a:spcPct val="10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To examine useful questions to ask yourself to help write reflectively.</a:t>
            </a:r>
          </a:p>
          <a:p>
            <a:pPr marL="457200" indent="-457200">
              <a:lnSpc>
                <a:spcPct val="100000"/>
              </a:lnSpc>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a:p>
            <a:pPr marL="457200" indent="-457200">
              <a:lnSpc>
                <a:spcPct val="10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To identify key features of reflective writing in sample paragraphs.</a:t>
            </a:r>
          </a:p>
          <a:p>
            <a:pPr marL="457200" indent="-457200">
              <a:lnSpc>
                <a:spcPct val="150000"/>
              </a:lnSpc>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072" y="403583"/>
            <a:ext cx="8158162" cy="914012"/>
          </a:xfrm>
        </p:spPr>
        <p:txBody>
          <a:bodyPr/>
          <a:lstStyle/>
          <a:p>
            <a:r>
              <a:rPr lang="en-AU" sz="4000" b="1" dirty="0">
                <a:solidFill>
                  <a:schemeClr val="accent1">
                    <a:lumMod val="75000"/>
                  </a:schemeClr>
                </a:solidFill>
                <a:latin typeface="Calibri"/>
                <a:cs typeface="Calibri"/>
              </a:rPr>
              <a:t>Questions to guide reflective </a:t>
            </a:r>
            <a:r>
              <a:rPr lang="en-AU" sz="4000" b="1" dirty="0">
                <a:solidFill>
                  <a:srgbClr val="FF0000"/>
                </a:solidFill>
                <a:latin typeface="Calibri"/>
                <a:cs typeface="Calibri"/>
              </a:rPr>
              <a:t>learning</a:t>
            </a:r>
          </a:p>
        </p:txBody>
      </p:sp>
      <p:sp>
        <p:nvSpPr>
          <p:cNvPr id="3" name="TextBox 2"/>
          <p:cNvSpPr txBox="1"/>
          <p:nvPr/>
        </p:nvSpPr>
        <p:spPr>
          <a:xfrm>
            <a:off x="910051" y="1313720"/>
            <a:ext cx="10718131" cy="47440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What do I now know that I did not before?</a:t>
            </a:r>
          </a:p>
          <a:p>
            <a:pPr marL="285750" indent="-285750">
              <a:lnSpc>
                <a:spcPct val="150000"/>
              </a:lnSpc>
              <a:buFont typeface="Arial" panose="020B0604020202020204" pitchFamily="34" charset="0"/>
              <a:buChar char="•"/>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What perceived strengths and weaknesses did I observe?</a:t>
            </a:r>
          </a:p>
          <a:p>
            <a:pPr marL="285750" indent="-285750">
              <a:lnSpc>
                <a:spcPct val="150000"/>
              </a:lnSpc>
              <a:buFont typeface="Arial" panose="020B0604020202020204" pitchFamily="34" charset="0"/>
              <a:buChar char="•"/>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What challenges did I encounter (or observe) and how well were they handled?</a:t>
            </a:r>
          </a:p>
          <a:p>
            <a:pPr marL="285750" indent="-285750">
              <a:lnSpc>
                <a:spcPct val="15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Did I use anything I’d learnt to help me respond to the situation?</a:t>
            </a:r>
          </a:p>
          <a:p>
            <a:pPr marL="285750" indent="-285750">
              <a:lnSpc>
                <a:spcPct val="150000"/>
              </a:lnSpc>
              <a:buFont typeface="Arial" panose="020B0604020202020204" pitchFamily="34" charset="0"/>
              <a:buChar char="•"/>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What does the research say about effective ways of responding to this type of situation?</a:t>
            </a:r>
            <a:endParaRPr lang="en-AU" sz="1200" dirty="0">
              <a:solidFill>
                <a:schemeClr val="accent1">
                  <a:lumMod val="7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sz="2400" dirty="0">
                <a:solidFill>
                  <a:schemeClr val="accent1">
                    <a:lumMod val="75000"/>
                  </a:schemeClr>
                </a:solidFill>
                <a:latin typeface="Calibri" panose="020F0502020204030204" pitchFamily="34" charset="0"/>
                <a:cs typeface="Calibri" panose="020F0502020204030204" pitchFamily="34" charset="0"/>
              </a:rPr>
              <a:t>What would I do better next time and with what anticipated results?</a:t>
            </a:r>
          </a:p>
        </p:txBody>
      </p:sp>
    </p:spTree>
    <p:extLst>
      <p:ext uri="{BB962C8B-B14F-4D97-AF65-F5344CB8AC3E}">
        <p14:creationId xmlns:p14="http://schemas.microsoft.com/office/powerpoint/2010/main" val="32450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97799056-1D94-4811-A52D-15338B4B7B9D}"/>
              </a:ext>
            </a:extLst>
          </p:cNvPr>
          <p:cNvPicPr>
            <a:picLocks noChangeAspect="1"/>
          </p:cNvPicPr>
          <p:nvPr/>
        </p:nvPicPr>
        <p:blipFill>
          <a:blip r:embed="rId4"/>
          <a:stretch>
            <a:fillRect/>
          </a:stretch>
        </p:blipFill>
        <p:spPr>
          <a:xfrm>
            <a:off x="2557881" y="148830"/>
            <a:ext cx="6830580" cy="6018955"/>
          </a:xfrm>
          <a:prstGeom prst="rect">
            <a:avLst/>
          </a:prstGeom>
        </p:spPr>
      </p:pic>
      <p:sp>
        <p:nvSpPr>
          <p:cNvPr id="8" name="Arrow: Down 7">
            <a:extLst>
              <a:ext uri="{FF2B5EF4-FFF2-40B4-BE49-F238E27FC236}">
                <a16:creationId xmlns:a16="http://schemas.microsoft.com/office/drawing/2014/main" id="{13D2C905-D8B1-4FF0-AEE8-968665B0A231}"/>
              </a:ext>
            </a:extLst>
          </p:cNvPr>
          <p:cNvSpPr/>
          <p:nvPr/>
        </p:nvSpPr>
        <p:spPr>
          <a:xfrm rot="5400000">
            <a:off x="8542898" y="4886501"/>
            <a:ext cx="504965" cy="167747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6941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608805"/>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Discover these!</a:t>
            </a:r>
            <a:endParaRPr lang="en-AU"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831012" y="1256942"/>
            <a:ext cx="8917199" cy="4755566"/>
          </a:xfrm>
        </p:spPr>
        <p:txBody>
          <a:bodyPr/>
          <a:lstStyle/>
          <a:p>
            <a:pPr lvl="0">
              <a:lnSpc>
                <a:spcPct val="150000"/>
              </a:lnSpc>
            </a:pPr>
            <a:r>
              <a:rPr lang="en-AU" sz="2400" dirty="0">
                <a:solidFill>
                  <a:srgbClr val="000000"/>
                </a:solidFill>
                <a:latin typeface="Calibri" panose="020F0502020204030204" pitchFamily="34" charset="0"/>
                <a:cs typeface="Calibri" panose="020F0502020204030204" pitchFamily="34" charset="0"/>
              </a:rPr>
              <a:t>Online self-help learning resources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Drop-in &amp; 1:1 consultations </a:t>
            </a:r>
          </a:p>
          <a:p>
            <a:pPr lvl="0">
              <a:lnSpc>
                <a:spcPct val="150000"/>
              </a:lnSpc>
            </a:pPr>
            <a:r>
              <a:rPr lang="en-AU" sz="2400" dirty="0" err="1">
                <a:solidFill>
                  <a:srgbClr val="000000"/>
                </a:solidFill>
                <a:latin typeface="Calibri" panose="020F0502020204030204" pitchFamily="34" charset="0"/>
                <a:cs typeface="Calibri" panose="020F0502020204030204" pitchFamily="34" charset="0"/>
              </a:rPr>
              <a:t>Conversations@UTS</a:t>
            </a:r>
            <a:r>
              <a:rPr lang="en-AU" sz="2400" dirty="0">
                <a:solidFill>
                  <a:srgbClr val="000000"/>
                </a:solidFill>
                <a:latin typeface="Calibri" panose="020F0502020204030204" pitchFamily="34" charset="0"/>
                <a:cs typeface="Calibri" panose="020F0502020204030204" pitchFamily="34" charset="0"/>
              </a:rPr>
              <a:t>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Intensive Academic English Programmes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Daily Workshops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Volunteer Programmes</a:t>
            </a:r>
          </a:p>
          <a:p>
            <a:pPr marL="0" lvl="0" indent="0">
              <a:lnSpc>
                <a:spcPct val="150000"/>
              </a:lnSpc>
              <a:buNone/>
            </a:pPr>
            <a:r>
              <a:rPr lang="en-US" sz="3200" b="1" dirty="0">
                <a:solidFill>
                  <a:srgbClr val="C00000"/>
                </a:solidFill>
                <a:latin typeface="Calibri" panose="020F0502020204030204" pitchFamily="34" charset="0"/>
                <a:cs typeface="Calibri" panose="020F0502020204030204" pitchFamily="34" charset="0"/>
                <a:sym typeface="Wingdings"/>
              </a:rPr>
              <a:t></a:t>
            </a:r>
            <a:r>
              <a:rPr lang="en-US" sz="2400" dirty="0">
                <a:solidFill>
                  <a:srgbClr val="000000"/>
                </a:solidFill>
                <a:latin typeface="Calibri" panose="020F0502020204030204" pitchFamily="34" charset="0"/>
                <a:cs typeface="Calibri" panose="020F0502020204030204" pitchFamily="34" charset="0"/>
                <a:sym typeface="Wingdings"/>
              </a:rPr>
              <a:t>  </a:t>
            </a:r>
            <a:r>
              <a:rPr lang="en-AU" sz="2400" b="1" dirty="0">
                <a:solidFill>
                  <a:srgbClr val="0F4BEB">
                    <a:lumMod val="75000"/>
                  </a:srgbClr>
                </a:solidFill>
                <a:latin typeface="Calibri" panose="020F0502020204030204" pitchFamily="34" charset="0"/>
                <a:cs typeface="Calibri" panose="020F0502020204030204" pitchFamily="34" charset="0"/>
              </a:rPr>
              <a:t>www.helps.uts.edu.au</a:t>
            </a:r>
            <a:endParaRPr lang="en-US" sz="24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255A-EF5D-D741-B013-A671A24BF0C8}"/>
              </a:ext>
            </a:extLst>
          </p:cNvPr>
          <p:cNvSpPr>
            <a:spLocks noGrp="1"/>
          </p:cNvSpPr>
          <p:nvPr>
            <p:ph type="title"/>
          </p:nvPr>
        </p:nvSpPr>
        <p:spPr>
          <a:xfrm>
            <a:off x="1483311" y="627090"/>
            <a:ext cx="8965325" cy="1000685"/>
          </a:xfrm>
        </p:spPr>
        <p:txBody>
          <a:bodyPr/>
          <a:lstStyle/>
          <a:p>
            <a:pPr algn="ctr"/>
            <a:r>
              <a:rPr lang="en-AU" b="1" dirty="0">
                <a:solidFill>
                  <a:schemeClr val="accent1">
                    <a:lumMod val="75000"/>
                  </a:schemeClr>
                </a:solidFill>
              </a:rPr>
              <a:t>DISCUSSION</a:t>
            </a:r>
          </a:p>
        </p:txBody>
      </p:sp>
      <p:sp>
        <p:nvSpPr>
          <p:cNvPr id="3" name="Text Placeholder 2">
            <a:extLst>
              <a:ext uri="{FF2B5EF4-FFF2-40B4-BE49-F238E27FC236}">
                <a16:creationId xmlns:a16="http://schemas.microsoft.com/office/drawing/2014/main" id="{A2D17B71-0683-324E-A3F8-7A445B9D6126}"/>
              </a:ext>
            </a:extLst>
          </p:cNvPr>
          <p:cNvSpPr>
            <a:spLocks noGrp="1"/>
          </p:cNvSpPr>
          <p:nvPr>
            <p:ph type="body" idx="12"/>
          </p:nvPr>
        </p:nvSpPr>
        <p:spPr>
          <a:xfrm>
            <a:off x="2025748" y="2037935"/>
            <a:ext cx="9559700" cy="3368254"/>
          </a:xfrm>
        </p:spPr>
        <p:txBody>
          <a:bodyPr/>
          <a:lstStyle/>
          <a:p>
            <a:pPr>
              <a:lnSpc>
                <a:spcPct val="200000"/>
              </a:lnSpc>
            </a:pPr>
            <a:r>
              <a:rPr lang="en-AU" sz="2800" dirty="0">
                <a:solidFill>
                  <a:schemeClr val="accent1">
                    <a:lumMod val="75000"/>
                  </a:schemeClr>
                </a:solidFill>
              </a:rPr>
              <a:t>Have you had to write reflectively before?</a:t>
            </a:r>
          </a:p>
          <a:p>
            <a:pPr>
              <a:lnSpc>
                <a:spcPct val="200000"/>
              </a:lnSpc>
            </a:pPr>
            <a:r>
              <a:rPr lang="en-AU" sz="2800" dirty="0">
                <a:solidFill>
                  <a:schemeClr val="accent1">
                    <a:lumMod val="75000"/>
                  </a:schemeClr>
                </a:solidFill>
              </a:rPr>
              <a:t>What did you have to write about?</a:t>
            </a:r>
          </a:p>
          <a:p>
            <a:pPr>
              <a:lnSpc>
                <a:spcPct val="200000"/>
              </a:lnSpc>
            </a:pPr>
            <a:r>
              <a:rPr lang="en-AU" sz="2800" dirty="0">
                <a:solidFill>
                  <a:schemeClr val="accent1">
                    <a:lumMod val="75000"/>
                  </a:schemeClr>
                </a:solidFill>
              </a:rPr>
              <a:t>How was it different to writing an essay or report?</a:t>
            </a:r>
          </a:p>
        </p:txBody>
      </p:sp>
    </p:spTree>
    <p:extLst>
      <p:ext uri="{BB962C8B-B14F-4D97-AF65-F5344CB8AC3E}">
        <p14:creationId xmlns:p14="http://schemas.microsoft.com/office/powerpoint/2010/main" val="394572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42" y="1355769"/>
            <a:ext cx="10326658" cy="1000685"/>
          </a:xfrm>
        </p:spPr>
        <p:txBody>
          <a:bodyPr/>
          <a:lstStyle/>
          <a:p>
            <a:pPr algn="ctr">
              <a:lnSpc>
                <a:spcPct val="150000"/>
              </a:lnSpc>
            </a:pPr>
            <a:r>
              <a:rPr lang="en-AU" b="1" dirty="0">
                <a:solidFill>
                  <a:schemeClr val="accent1">
                    <a:lumMod val="75000"/>
                  </a:schemeClr>
                </a:solidFill>
                <a:latin typeface="Calibri" panose="020F0502020204030204" pitchFamily="34" charset="0"/>
                <a:cs typeface="Calibri" panose="020F0502020204030204" pitchFamily="34" charset="0"/>
              </a:rPr>
              <a:t>What is Reflective Writing?</a:t>
            </a:r>
            <a:endParaRPr lang="en-AU"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292480" y="2584731"/>
            <a:ext cx="9527920" cy="1634343"/>
          </a:xfrm>
          <a:ln>
            <a:solidFill>
              <a:schemeClr val="accent1">
                <a:lumMod val="75000"/>
              </a:schemeClr>
            </a:solidFill>
          </a:ln>
        </p:spPr>
        <p:txBody>
          <a:bodyPr vert="horz" lIns="91440" tIns="45720" rIns="91440" bIns="45720" rtlCol="0" anchor="t">
            <a:noAutofit/>
          </a:bodyPr>
          <a:lstStyle/>
          <a:p>
            <a:pPr marL="0" indent="0" algn="ctr">
              <a:lnSpc>
                <a:spcPct val="150000"/>
              </a:lnSpc>
              <a:buNone/>
            </a:pPr>
            <a:r>
              <a:rPr lang="en-US" sz="2400" dirty="0">
                <a:latin typeface="Calibri"/>
                <a:cs typeface="Calibri"/>
              </a:rPr>
              <a:t>It maps the progress and changes in your thinking about a subject or a topic, or about the learning journey in which you have engaged. </a:t>
            </a:r>
            <a:endParaRPr lang="en-AU"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199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e do not learn from experience we learn from reflecting on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02" y="1293253"/>
            <a:ext cx="8705901" cy="40968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84168" y="6274504"/>
            <a:ext cx="4691263" cy="307777"/>
          </a:xfrm>
          <a:prstGeom prst="rect">
            <a:avLst/>
          </a:prstGeom>
          <a:noFill/>
        </p:spPr>
        <p:txBody>
          <a:bodyPr wrap="square" rtlCol="0">
            <a:spAutoFit/>
          </a:bodyPr>
          <a:lstStyle/>
          <a:p>
            <a:r>
              <a:rPr lang="en-AU" sz="600" dirty="0">
                <a:solidFill>
                  <a:schemeClr val="bg1"/>
                </a:solidFill>
              </a:rPr>
              <a:t>              </a:t>
            </a:r>
            <a:r>
              <a:rPr lang="en-AU" sz="1400" dirty="0">
                <a:solidFill>
                  <a:schemeClr val="bg1"/>
                </a:solidFill>
              </a:rPr>
              <a:t>Source: http://www.azquotes.com/quote/497608 </a:t>
            </a:r>
          </a:p>
        </p:txBody>
      </p:sp>
    </p:spTree>
    <p:extLst>
      <p:ext uri="{BB962C8B-B14F-4D97-AF65-F5344CB8AC3E}">
        <p14:creationId xmlns:p14="http://schemas.microsoft.com/office/powerpoint/2010/main" val="345777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4410-9BEB-A445-9643-A88DF112CF12}"/>
              </a:ext>
            </a:extLst>
          </p:cNvPr>
          <p:cNvSpPr>
            <a:spLocks noGrp="1"/>
          </p:cNvSpPr>
          <p:nvPr>
            <p:ph type="title"/>
          </p:nvPr>
        </p:nvSpPr>
        <p:spPr>
          <a:xfrm>
            <a:off x="627854" y="238318"/>
            <a:ext cx="10326658" cy="1000685"/>
          </a:xfrm>
        </p:spPr>
        <p:txBody>
          <a:bodyPr/>
          <a:lstStyle/>
          <a:p>
            <a:r>
              <a:rPr lang="en-AU" b="1" dirty="0">
                <a:solidFill>
                  <a:schemeClr val="accent1">
                    <a:lumMod val="75000"/>
                  </a:schemeClr>
                </a:solidFill>
              </a:rPr>
              <a:t>Which option is more reflective?</a:t>
            </a:r>
          </a:p>
        </p:txBody>
      </p:sp>
      <p:sp>
        <p:nvSpPr>
          <p:cNvPr id="3" name="Text Placeholder 2">
            <a:extLst>
              <a:ext uri="{FF2B5EF4-FFF2-40B4-BE49-F238E27FC236}">
                <a16:creationId xmlns:a16="http://schemas.microsoft.com/office/drawing/2014/main" id="{481C2A6E-8969-0E4C-9DCB-D1B8FB7AF6B6}"/>
              </a:ext>
            </a:extLst>
          </p:cNvPr>
          <p:cNvSpPr>
            <a:spLocks noGrp="1"/>
          </p:cNvSpPr>
          <p:nvPr>
            <p:ph type="body" idx="12"/>
          </p:nvPr>
        </p:nvSpPr>
        <p:spPr>
          <a:xfrm>
            <a:off x="418453" y="1022888"/>
            <a:ext cx="11422251" cy="5096451"/>
          </a:xfrm>
        </p:spPr>
        <p:txBody>
          <a:bodyPr/>
          <a:lstStyle/>
          <a:p>
            <a:pPr marL="0" indent="0">
              <a:buNone/>
            </a:pPr>
            <a:r>
              <a:rPr lang="en-AU" b="1" dirty="0">
                <a:solidFill>
                  <a:schemeClr val="accent1">
                    <a:lumMod val="75000"/>
                  </a:schemeClr>
                </a:solidFill>
              </a:rPr>
              <a:t>A:</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Customers didn’t like to be kept waiting so we kept working quickly.</a:t>
            </a:r>
          </a:p>
          <a:p>
            <a:pPr marL="0" indent="0">
              <a:buNone/>
            </a:pPr>
            <a:endParaRPr lang="en-AU" dirty="0"/>
          </a:p>
          <a:p>
            <a:pPr marL="0" indent="0">
              <a:buNone/>
            </a:pPr>
            <a:r>
              <a:rPr lang="en-AU" b="1" dirty="0">
                <a:solidFill>
                  <a:schemeClr val="accent1">
                    <a:lumMod val="75000"/>
                  </a:schemeClr>
                </a:solidFill>
              </a:rPr>
              <a:t>B:</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Even though we were busy and didn’t want customers to wait long for their food, the risk of serious injury to staff members was quite high. Not only would a serious injury have created more stress for my team members, it would have had an impact on customers and potentially the reputation of the fast food outlet. Some procedures we could have implemented to increase staff safety include…..</a:t>
            </a:r>
          </a:p>
          <a:p>
            <a:pPr marL="0" indent="0">
              <a:buNone/>
            </a:pPr>
            <a:r>
              <a:rPr lang="en-AU" dirty="0"/>
              <a:t> </a:t>
            </a:r>
          </a:p>
        </p:txBody>
      </p:sp>
    </p:spTree>
    <p:extLst>
      <p:ext uri="{BB962C8B-B14F-4D97-AF65-F5344CB8AC3E}">
        <p14:creationId xmlns:p14="http://schemas.microsoft.com/office/powerpoint/2010/main" val="222541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4410-9BEB-A445-9643-A88DF112CF12}"/>
              </a:ext>
            </a:extLst>
          </p:cNvPr>
          <p:cNvSpPr>
            <a:spLocks noGrp="1"/>
          </p:cNvSpPr>
          <p:nvPr>
            <p:ph type="title"/>
          </p:nvPr>
        </p:nvSpPr>
        <p:spPr>
          <a:xfrm>
            <a:off x="627854" y="238318"/>
            <a:ext cx="10326658" cy="1000685"/>
          </a:xfrm>
        </p:spPr>
        <p:txBody>
          <a:bodyPr/>
          <a:lstStyle/>
          <a:p>
            <a:r>
              <a:rPr lang="en-AU" b="1" dirty="0">
                <a:solidFill>
                  <a:schemeClr val="accent1">
                    <a:lumMod val="75000"/>
                  </a:schemeClr>
                </a:solidFill>
              </a:rPr>
              <a:t>Which option is more reflective?</a:t>
            </a:r>
          </a:p>
        </p:txBody>
      </p:sp>
      <p:sp>
        <p:nvSpPr>
          <p:cNvPr id="3" name="Text Placeholder 2">
            <a:extLst>
              <a:ext uri="{FF2B5EF4-FFF2-40B4-BE49-F238E27FC236}">
                <a16:creationId xmlns:a16="http://schemas.microsoft.com/office/drawing/2014/main" id="{481C2A6E-8969-0E4C-9DCB-D1B8FB7AF6B6}"/>
              </a:ext>
            </a:extLst>
          </p:cNvPr>
          <p:cNvSpPr>
            <a:spLocks noGrp="1"/>
          </p:cNvSpPr>
          <p:nvPr>
            <p:ph type="body" idx="12"/>
          </p:nvPr>
        </p:nvSpPr>
        <p:spPr>
          <a:xfrm>
            <a:off x="418453" y="1022888"/>
            <a:ext cx="11422251" cy="5096451"/>
          </a:xfrm>
        </p:spPr>
        <p:txBody>
          <a:bodyPr/>
          <a:lstStyle/>
          <a:p>
            <a:pPr marL="0" indent="0">
              <a:buNone/>
            </a:pPr>
            <a:r>
              <a:rPr lang="en-AU" b="1" dirty="0">
                <a:solidFill>
                  <a:schemeClr val="accent1">
                    <a:lumMod val="75000"/>
                  </a:schemeClr>
                </a:solidFill>
              </a:rPr>
              <a:t>A:</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Customers didn’t like to be kept waiting so we kept working quickly.</a:t>
            </a:r>
          </a:p>
          <a:p>
            <a:pPr marL="0" indent="0">
              <a:buNone/>
            </a:pPr>
            <a:endParaRPr lang="en-AU" dirty="0"/>
          </a:p>
          <a:p>
            <a:pPr marL="0" indent="0">
              <a:buNone/>
            </a:pPr>
            <a:r>
              <a:rPr lang="en-AU" b="1" dirty="0">
                <a:solidFill>
                  <a:schemeClr val="accent1">
                    <a:lumMod val="75000"/>
                  </a:schemeClr>
                </a:solidFill>
              </a:rPr>
              <a:t>B:</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Even though we were busy and didn’t want customers to wait long for their food, </a:t>
            </a:r>
            <a:r>
              <a:rPr lang="en-AU" b="1" dirty="0">
                <a:solidFill>
                  <a:schemeClr val="accent2"/>
                </a:solidFill>
              </a:rPr>
              <a:t>the risk of serious injury to staff members was quite high. </a:t>
            </a:r>
            <a:r>
              <a:rPr lang="en-AU" dirty="0"/>
              <a:t>Not only would a serious injury have created more stress for my team members, it would have had an impact on customers and potentially the reputation of the fast food outlet. Some procedures we could have implemented to increase staff safety include…..</a:t>
            </a:r>
          </a:p>
          <a:p>
            <a:pPr marL="0" indent="0">
              <a:buNone/>
            </a:pPr>
            <a:r>
              <a:rPr lang="en-AU" dirty="0"/>
              <a:t> </a:t>
            </a:r>
          </a:p>
        </p:txBody>
      </p:sp>
    </p:spTree>
    <p:extLst>
      <p:ext uri="{BB962C8B-B14F-4D97-AF65-F5344CB8AC3E}">
        <p14:creationId xmlns:p14="http://schemas.microsoft.com/office/powerpoint/2010/main" val="136764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4410-9BEB-A445-9643-A88DF112CF12}"/>
              </a:ext>
            </a:extLst>
          </p:cNvPr>
          <p:cNvSpPr>
            <a:spLocks noGrp="1"/>
          </p:cNvSpPr>
          <p:nvPr>
            <p:ph type="title"/>
          </p:nvPr>
        </p:nvSpPr>
        <p:spPr>
          <a:xfrm>
            <a:off x="627854" y="238318"/>
            <a:ext cx="10326658" cy="1000685"/>
          </a:xfrm>
        </p:spPr>
        <p:txBody>
          <a:bodyPr/>
          <a:lstStyle/>
          <a:p>
            <a:r>
              <a:rPr lang="en-AU" b="1" dirty="0">
                <a:solidFill>
                  <a:schemeClr val="accent1">
                    <a:lumMod val="75000"/>
                  </a:schemeClr>
                </a:solidFill>
              </a:rPr>
              <a:t>Which option is more reflective?</a:t>
            </a:r>
          </a:p>
        </p:txBody>
      </p:sp>
      <p:sp>
        <p:nvSpPr>
          <p:cNvPr id="3" name="Text Placeholder 2">
            <a:extLst>
              <a:ext uri="{FF2B5EF4-FFF2-40B4-BE49-F238E27FC236}">
                <a16:creationId xmlns:a16="http://schemas.microsoft.com/office/drawing/2014/main" id="{481C2A6E-8969-0E4C-9DCB-D1B8FB7AF6B6}"/>
              </a:ext>
            </a:extLst>
          </p:cNvPr>
          <p:cNvSpPr>
            <a:spLocks noGrp="1"/>
          </p:cNvSpPr>
          <p:nvPr>
            <p:ph type="body" idx="12"/>
          </p:nvPr>
        </p:nvSpPr>
        <p:spPr>
          <a:xfrm>
            <a:off x="418453" y="1022888"/>
            <a:ext cx="11422251" cy="5096451"/>
          </a:xfrm>
        </p:spPr>
        <p:txBody>
          <a:bodyPr/>
          <a:lstStyle/>
          <a:p>
            <a:pPr marL="0" indent="0">
              <a:buNone/>
            </a:pPr>
            <a:r>
              <a:rPr lang="en-AU" b="1" dirty="0">
                <a:solidFill>
                  <a:schemeClr val="accent1">
                    <a:lumMod val="75000"/>
                  </a:schemeClr>
                </a:solidFill>
              </a:rPr>
              <a:t>A:</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Customers didn’t like to be kept waiting so we kept working quickly.</a:t>
            </a:r>
          </a:p>
          <a:p>
            <a:pPr marL="0" indent="0">
              <a:buNone/>
            </a:pPr>
            <a:endParaRPr lang="en-AU" dirty="0"/>
          </a:p>
          <a:p>
            <a:pPr marL="0" indent="0">
              <a:buNone/>
            </a:pPr>
            <a:r>
              <a:rPr lang="en-AU" b="1" dirty="0">
                <a:solidFill>
                  <a:schemeClr val="accent1">
                    <a:lumMod val="75000"/>
                  </a:schemeClr>
                </a:solidFill>
              </a:rPr>
              <a:t>B:</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Even though we were busy and didn’t want customers to wait long for their food, the risk of serious injury to staff members was quite high. </a:t>
            </a:r>
            <a:r>
              <a:rPr lang="en-AU" b="1" dirty="0">
                <a:solidFill>
                  <a:schemeClr val="accent2"/>
                </a:solidFill>
              </a:rPr>
              <a:t>Not only would a serious injury have created more stress for my team members, it would have had an impact on customers and potentially the reputation of the fast food outlet. </a:t>
            </a:r>
            <a:r>
              <a:rPr lang="en-AU" dirty="0"/>
              <a:t>Some procedures we could have implemented to increase staff safety include…..</a:t>
            </a:r>
          </a:p>
          <a:p>
            <a:pPr marL="0" indent="0">
              <a:buNone/>
            </a:pPr>
            <a:r>
              <a:rPr lang="en-AU" dirty="0"/>
              <a:t> </a:t>
            </a:r>
          </a:p>
        </p:txBody>
      </p:sp>
    </p:spTree>
    <p:extLst>
      <p:ext uri="{BB962C8B-B14F-4D97-AF65-F5344CB8AC3E}">
        <p14:creationId xmlns:p14="http://schemas.microsoft.com/office/powerpoint/2010/main" val="234428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4410-9BEB-A445-9643-A88DF112CF12}"/>
              </a:ext>
            </a:extLst>
          </p:cNvPr>
          <p:cNvSpPr>
            <a:spLocks noGrp="1"/>
          </p:cNvSpPr>
          <p:nvPr>
            <p:ph type="title"/>
          </p:nvPr>
        </p:nvSpPr>
        <p:spPr>
          <a:xfrm>
            <a:off x="627854" y="238318"/>
            <a:ext cx="10326658" cy="1000685"/>
          </a:xfrm>
        </p:spPr>
        <p:txBody>
          <a:bodyPr/>
          <a:lstStyle/>
          <a:p>
            <a:r>
              <a:rPr lang="en-AU" b="1" dirty="0">
                <a:solidFill>
                  <a:schemeClr val="accent1">
                    <a:lumMod val="75000"/>
                  </a:schemeClr>
                </a:solidFill>
              </a:rPr>
              <a:t>Which option is more reflective?</a:t>
            </a:r>
          </a:p>
        </p:txBody>
      </p:sp>
      <p:sp>
        <p:nvSpPr>
          <p:cNvPr id="3" name="Text Placeholder 2">
            <a:extLst>
              <a:ext uri="{FF2B5EF4-FFF2-40B4-BE49-F238E27FC236}">
                <a16:creationId xmlns:a16="http://schemas.microsoft.com/office/drawing/2014/main" id="{481C2A6E-8969-0E4C-9DCB-D1B8FB7AF6B6}"/>
              </a:ext>
            </a:extLst>
          </p:cNvPr>
          <p:cNvSpPr>
            <a:spLocks noGrp="1"/>
          </p:cNvSpPr>
          <p:nvPr>
            <p:ph type="body" idx="12"/>
          </p:nvPr>
        </p:nvSpPr>
        <p:spPr>
          <a:xfrm>
            <a:off x="418453" y="1022888"/>
            <a:ext cx="11422251" cy="5096451"/>
          </a:xfrm>
        </p:spPr>
        <p:txBody>
          <a:bodyPr/>
          <a:lstStyle/>
          <a:p>
            <a:pPr marL="0" indent="0">
              <a:buNone/>
            </a:pPr>
            <a:r>
              <a:rPr lang="en-AU" b="1" dirty="0">
                <a:solidFill>
                  <a:schemeClr val="accent1">
                    <a:lumMod val="75000"/>
                  </a:schemeClr>
                </a:solidFill>
              </a:rPr>
              <a:t>A:</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Customers didn’t like to be kept waiting so we kept working quickly.</a:t>
            </a:r>
          </a:p>
          <a:p>
            <a:pPr marL="0" indent="0">
              <a:buNone/>
            </a:pPr>
            <a:endParaRPr lang="en-AU" dirty="0"/>
          </a:p>
          <a:p>
            <a:pPr marL="0" indent="0">
              <a:buNone/>
            </a:pPr>
            <a:r>
              <a:rPr lang="en-AU" b="1" dirty="0">
                <a:solidFill>
                  <a:schemeClr val="accent1">
                    <a:lumMod val="75000"/>
                  </a:schemeClr>
                </a:solidFill>
              </a:rPr>
              <a:t>B:</a:t>
            </a:r>
          </a:p>
          <a:p>
            <a:pPr marL="0" indent="0">
              <a:buNone/>
            </a:pPr>
            <a:r>
              <a:rPr lang="en-AU" dirty="0"/>
              <a:t>During my time working in a fast food outlet, shifts were often understaffed and rostered staff were always busy. This sometimes lead to small accidents, such as burns from the oven if staff didn’t take proper care when opening the oven doors. Even though we were busy and didn’t want customers to wait long for their food, the risk of serious injury to staff members was quite high. Not only would a serious injury have created more stress for my team members, it would have had an impact on customers and potentially the reputation of the fast food outlet. </a:t>
            </a:r>
            <a:r>
              <a:rPr lang="en-AU" b="1" dirty="0">
                <a:solidFill>
                  <a:schemeClr val="accent2"/>
                </a:solidFill>
              </a:rPr>
              <a:t>Some procedures we could have implemented to increase staff safety include…..</a:t>
            </a:r>
          </a:p>
          <a:p>
            <a:pPr marL="0" indent="0">
              <a:buNone/>
            </a:pPr>
            <a:r>
              <a:rPr lang="en-AU" dirty="0"/>
              <a:t> </a:t>
            </a:r>
          </a:p>
        </p:txBody>
      </p:sp>
    </p:spTree>
    <p:extLst>
      <p:ext uri="{BB962C8B-B14F-4D97-AF65-F5344CB8AC3E}">
        <p14:creationId xmlns:p14="http://schemas.microsoft.com/office/powerpoint/2010/main" val="2368477549"/>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EE994-B7A3-4637-95F4-AE563555ACC5}">
  <ds:schemaRefs>
    <ds:schemaRef ds:uri="http://purl.org/dc/dcmitype/"/>
    <ds:schemaRef ds:uri="http://schemas.openxmlformats.org/package/2006/metadata/core-properties"/>
    <ds:schemaRef ds:uri="http://schemas.microsoft.com/office/2006/documentManagement/types"/>
    <ds:schemaRef ds:uri="233ed8a8-69fb-4ab7-a5e4-6c5d009f6707"/>
    <ds:schemaRef ds:uri="http://purl.org/dc/terms/"/>
    <ds:schemaRef ds:uri="http://www.w3.org/XML/1998/namespace"/>
    <ds:schemaRef ds:uri="http://purl.org/dc/elements/1.1/"/>
    <ds:schemaRef ds:uri="http://schemas.microsoft.com/office/infopath/2007/PartnerControls"/>
    <ds:schemaRef ds:uri="0ea80f0e-6c4f-4444-9ed5-dbb4ee0bde16"/>
    <ds:schemaRef ds:uri="http://schemas.microsoft.com/office/2006/metadata/properties"/>
  </ds:schemaRefs>
</ds:datastoreItem>
</file>

<file path=customXml/itemProps2.xml><?xml version="1.0" encoding="utf-8"?>
<ds:datastoreItem xmlns:ds="http://schemas.openxmlformats.org/officeDocument/2006/customXml" ds:itemID="{AC94E362-02AA-47BF-83B1-2582BE5E6ADC}">
  <ds:schemaRefs>
    <ds:schemaRef ds:uri="http://schemas.microsoft.com/sharepoint/v3/contenttype/forms"/>
  </ds:schemaRefs>
</ds:datastoreItem>
</file>

<file path=customXml/itemProps3.xml><?xml version="1.0" encoding="utf-8"?>
<ds:datastoreItem xmlns:ds="http://schemas.openxmlformats.org/officeDocument/2006/customXml" ds:itemID="{A98F8435-D76B-453D-834E-E8F864374417}"/>
</file>

<file path=docProps/app.xml><?xml version="1.0" encoding="utf-8"?>
<Properties xmlns="http://schemas.openxmlformats.org/officeDocument/2006/extended-properties" xmlns:vt="http://schemas.openxmlformats.org/officeDocument/2006/docPropsVTypes">
  <Template>UTS Branded Templates PPT 16x9_B_FA</Template>
  <TotalTime>1296</TotalTime>
  <Words>2880</Words>
  <Application>Microsoft Office PowerPoint</Application>
  <PresentationFormat>Widescreen</PresentationFormat>
  <Paragraphs>179</Paragraphs>
  <Slides>23</Slides>
  <Notes>21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Calibri</vt:lpstr>
      <vt:lpstr>Helvetica</vt:lpstr>
      <vt:lpstr>Wingdings</vt:lpstr>
      <vt:lpstr>Office Theme</vt:lpstr>
      <vt:lpstr>UTS HELPS</vt:lpstr>
      <vt:lpstr>Workshop Objectives  </vt:lpstr>
      <vt:lpstr>DISCUSSION</vt:lpstr>
      <vt:lpstr>What is Reflective Writing?</vt:lpstr>
      <vt:lpstr>PowerPoint Presentation</vt:lpstr>
      <vt:lpstr>Which option is more reflective?</vt:lpstr>
      <vt:lpstr>Which option is more reflective?</vt:lpstr>
      <vt:lpstr>Which option is more reflective?</vt:lpstr>
      <vt:lpstr>Which option is more reflective?</vt:lpstr>
      <vt:lpstr>Reflective Essays / Journals</vt:lpstr>
      <vt:lpstr>PowerPoint Presentation</vt:lpstr>
      <vt:lpstr>PowerPoint Presentation</vt:lpstr>
      <vt:lpstr>PowerPoint Presentation</vt:lpstr>
      <vt:lpstr>PowerPoint Presentation</vt:lpstr>
      <vt:lpstr>How do I structure a reflective piece?</vt:lpstr>
      <vt:lpstr>A Simple Model for Reflection</vt:lpstr>
      <vt:lpstr>The Gibbs Reflective Model</vt:lpstr>
      <vt:lpstr>PowerPoint Presentation</vt:lpstr>
      <vt:lpstr>ACTIVITY</vt:lpstr>
      <vt:lpstr>Questions to guide reflective learning</vt:lpstr>
      <vt:lpstr>PowerPoint Presentation</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608</cp:revision>
  <dcterms:created xsi:type="dcterms:W3CDTF">2020-06-09T03:36:46Z</dcterms:created>
  <dcterms:modified xsi:type="dcterms:W3CDTF">2022-01-28T04:09:09Z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