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84" r:id="rId4"/>
    <p:sldId id="285" r:id="rId5"/>
    <p:sldId id="286" r:id="rId6"/>
    <p:sldId id="287" r:id="rId7"/>
    <p:sldId id="290" r:id="rId8"/>
    <p:sldId id="288" r:id="rId9"/>
    <p:sldId id="289" r:id="rId10"/>
    <p:sldId id="276" r:id="rId11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James" initials="LJ" lastIdx="1" clrIdx="0">
    <p:extLst>
      <p:ext uri="{19B8F6BF-5375-455C-9EA6-DF929625EA0E}">
        <p15:presenceInfo xmlns:p15="http://schemas.microsoft.com/office/powerpoint/2012/main" userId="Linda Jam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6"/>
    <p:restoredTop sz="94712"/>
  </p:normalViewPr>
  <p:slideViewPr>
    <p:cSldViewPr snapToGrid="0" snapToObjects="1">
      <p:cViewPr varScale="1">
        <p:scale>
          <a:sx n="59" d="100"/>
          <a:sy n="59" d="100"/>
        </p:scale>
        <p:origin x="120" y="240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429" y="2883408"/>
            <a:ext cx="16254984" cy="10832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33661" y="1930400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		Master </a:t>
            </a:r>
            <a:br>
              <a:rPr lang="en-US" dirty="0"/>
            </a:br>
            <a:r>
              <a:rPr lang="en-US" dirty="0"/>
              <a:t>	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661" y="8254165"/>
            <a:ext cx="6894765" cy="2405146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000">
                <a:solidFill>
                  <a:srgbClr val="000000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20308587" y="12726109"/>
            <a:ext cx="3079927" cy="346598"/>
          </a:xfrm>
        </p:spPr>
        <p:txBody>
          <a:bodyPr lIns="0" tIns="0" rIns="0" bIns="0">
            <a:noAutofit/>
          </a:bodyPr>
          <a:lstStyle>
            <a:lvl1pPr marL="0" marR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UTS CRICOS Provider Code: 00099F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16"/>
          <a:stretch/>
        </p:blipFill>
        <p:spPr>
          <a:xfrm>
            <a:off x="16863796" y="11513907"/>
            <a:ext cx="1485900" cy="155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6F599-4A45-5C43-9EF4-2ACB6B9EC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61208" y="1422401"/>
            <a:ext cx="3932141" cy="2214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966 HEA PaCCSC_PPT_Template_16x9_Bac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2" r="16792" b="-6"/>
          <a:stretch/>
        </p:blipFill>
        <p:spPr>
          <a:xfrm rot="16200000">
            <a:off x="12018731" y="1356048"/>
            <a:ext cx="13730400" cy="1099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1353929" y="744072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rgbClr val="000000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733661" y="1930400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524125" algn="l"/>
                <a:tab pos="3730625" algn="l"/>
              </a:tabLst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		Master </a:t>
            </a:r>
            <a:br>
              <a:rPr lang="en-US" dirty="0"/>
            </a:br>
            <a:r>
              <a:rPr lang="en-US" dirty="0"/>
              <a:t>	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45302" y="2411885"/>
            <a:ext cx="10447769" cy="20928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2524125" algn="l"/>
                <a:tab pos="3730625" algn="l"/>
              </a:tabLst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5800" y="4740653"/>
            <a:ext cx="21851582" cy="5830234"/>
          </a:xfrm>
        </p:spPr>
        <p:txBody>
          <a:bodyPr lIns="0" tIns="0" rIns="0" bIns="0" numCol="1" spcCol="720000">
            <a:noAutofit/>
          </a:bodyPr>
          <a:lstStyle>
            <a:lvl1pPr marL="682625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4000">
                <a:solidFill>
                  <a:schemeClr val="tx1"/>
                </a:solidFill>
              </a:defRPr>
            </a:lvl1pPr>
            <a:lvl2pPr marL="635000" indent="-635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tabLst/>
              <a:defRPr sz="4000">
                <a:solidFill>
                  <a:schemeClr val="tx1"/>
                </a:solidFill>
              </a:defRPr>
            </a:lvl2pPr>
            <a:lvl3pPr marL="1079500" indent="-36512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tabLst/>
              <a:defRPr sz="4000">
                <a:solidFill>
                  <a:schemeClr val="tx1"/>
                </a:solidFill>
              </a:defRPr>
            </a:lvl3pPr>
            <a:lvl4pPr marL="1651000" indent="-5238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4000">
                <a:solidFill>
                  <a:schemeClr val="tx1"/>
                </a:solidFill>
              </a:defRPr>
            </a:lvl4pPr>
            <a:lvl5pPr marL="1651000" indent="-5715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/>
              <a:defRPr sz="4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3718" y="589548"/>
            <a:ext cx="10802938" cy="538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Box 186"/>
          <p:cNvSpPr txBox="1"/>
          <p:nvPr userDrawn="1"/>
        </p:nvSpPr>
        <p:spPr>
          <a:xfrm>
            <a:off x="21353929" y="744072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accent2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>
              <a:solidFill>
                <a:schemeClr val="accent2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4655800" y="25400"/>
            <a:ext cx="8175625" cy="1997075"/>
            <a:chOff x="14655800" y="25400"/>
            <a:chExt cx="8175625" cy="1997075"/>
          </a:xfrm>
        </p:grpSpPr>
        <p:sp>
          <p:nvSpPr>
            <p:cNvPr id="22" name="AutoShape 7"/>
            <p:cNvSpPr>
              <a:spLocks/>
            </p:cNvSpPr>
            <p:nvPr userDrawn="1"/>
          </p:nvSpPr>
          <p:spPr bwMode="auto">
            <a:xfrm>
              <a:off x="16192500" y="25400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1" y="21600"/>
                  </a:lnTo>
                  <a:lnTo>
                    <a:pt x="21600" y="21519"/>
                  </a:lnTo>
                  <a:lnTo>
                    <a:pt x="21529" y="0"/>
                  </a:lnTo>
                  <a:cubicBezTo>
                    <a:pt x="21529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3" name="AutoShape 8"/>
            <p:cNvSpPr>
              <a:spLocks/>
            </p:cNvSpPr>
            <p:nvPr userDrawn="1"/>
          </p:nvSpPr>
          <p:spPr bwMode="auto">
            <a:xfrm>
              <a:off x="20789900" y="538735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4" name="AutoShape 9"/>
            <p:cNvSpPr>
              <a:spLocks/>
            </p:cNvSpPr>
            <p:nvPr userDrawn="1"/>
          </p:nvSpPr>
          <p:spPr bwMode="auto">
            <a:xfrm>
              <a:off x="15684500" y="495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5" name="AutoShape 10"/>
            <p:cNvSpPr>
              <a:spLocks/>
            </p:cNvSpPr>
            <p:nvPr userDrawn="1"/>
          </p:nvSpPr>
          <p:spPr bwMode="auto">
            <a:xfrm>
              <a:off x="14655800" y="508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6" name="AutoShape 11"/>
            <p:cNvSpPr>
              <a:spLocks/>
            </p:cNvSpPr>
            <p:nvPr userDrawn="1"/>
          </p:nvSpPr>
          <p:spPr bwMode="auto">
            <a:xfrm>
              <a:off x="19253200" y="1003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7" name="AutoShape 12"/>
            <p:cNvSpPr>
              <a:spLocks/>
            </p:cNvSpPr>
            <p:nvPr userDrawn="1"/>
          </p:nvSpPr>
          <p:spPr bwMode="auto">
            <a:xfrm>
              <a:off x="21297900" y="14970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3" name="AutoShape 13"/>
            <p:cNvSpPr>
              <a:spLocks/>
            </p:cNvSpPr>
            <p:nvPr userDrawn="1"/>
          </p:nvSpPr>
          <p:spPr bwMode="auto">
            <a:xfrm>
              <a:off x="20278725" y="1511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4" name="AutoShape 15"/>
            <p:cNvSpPr>
              <a:spLocks/>
            </p:cNvSpPr>
            <p:nvPr userDrawn="1"/>
          </p:nvSpPr>
          <p:spPr bwMode="auto">
            <a:xfrm>
              <a:off x="17729200" y="15097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5" name="AutoShape 16"/>
            <p:cNvSpPr>
              <a:spLocks/>
            </p:cNvSpPr>
            <p:nvPr userDrawn="1"/>
          </p:nvSpPr>
          <p:spPr bwMode="auto">
            <a:xfrm>
              <a:off x="15684500" y="1509713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6" name="AutoShape 22"/>
            <p:cNvSpPr>
              <a:spLocks/>
            </p:cNvSpPr>
            <p:nvPr userDrawn="1"/>
          </p:nvSpPr>
          <p:spPr bwMode="auto">
            <a:xfrm>
              <a:off x="22320250" y="1019175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0"/>
                  </a:moveTo>
                  <a:lnTo>
                    <a:pt x="70" y="21600"/>
                  </a:lnTo>
                  <a:lnTo>
                    <a:pt x="21600" y="21600"/>
                  </a:lnTo>
                  <a:lnTo>
                    <a:pt x="21529" y="0"/>
                  </a:lnTo>
                  <a:cubicBezTo>
                    <a:pt x="21529" y="0"/>
                    <a:pt x="0" y="80"/>
                    <a:pt x="0" y="80"/>
                  </a:cubicBezTo>
                  <a:close/>
                  <a:moveTo>
                    <a:pt x="0" y="8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7" name="AutoShape 12"/>
            <p:cNvSpPr>
              <a:spLocks/>
            </p:cNvSpPr>
            <p:nvPr userDrawn="1"/>
          </p:nvSpPr>
          <p:spPr bwMode="auto">
            <a:xfrm>
              <a:off x="21297900" y="2597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48" name="AutoShape 13"/>
            <p:cNvSpPr>
              <a:spLocks/>
            </p:cNvSpPr>
            <p:nvPr userDrawn="1"/>
          </p:nvSpPr>
          <p:spPr bwMode="auto">
            <a:xfrm>
              <a:off x="18742025" y="508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9" name="AutoShape 8"/>
            <p:cNvSpPr>
              <a:spLocks/>
            </p:cNvSpPr>
            <p:nvPr userDrawn="1"/>
          </p:nvSpPr>
          <p:spPr bwMode="auto">
            <a:xfrm>
              <a:off x="21809075" y="538735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2 column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7405684" y="4875553"/>
            <a:ext cx="5375352" cy="537535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405350" y="7216119"/>
            <a:ext cx="5375275" cy="5375275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68" name="AutoShape 5"/>
          <p:cNvSpPr>
            <a:spLocks/>
          </p:cNvSpPr>
          <p:nvPr userDrawn="1"/>
        </p:nvSpPr>
        <p:spPr bwMode="auto">
          <a:xfrm>
            <a:off x="1562100" y="4546600"/>
            <a:ext cx="511175" cy="4159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92"/>
                </a:moveTo>
                <a:lnTo>
                  <a:pt x="61" y="21600"/>
                </a:lnTo>
                <a:lnTo>
                  <a:pt x="21600" y="21600"/>
                </a:lnTo>
                <a:lnTo>
                  <a:pt x="21539" y="0"/>
                </a:lnTo>
                <a:cubicBezTo>
                  <a:pt x="21539" y="0"/>
                  <a:pt x="0" y="92"/>
                  <a:pt x="0" y="92"/>
                </a:cubicBezTo>
                <a:close/>
                <a:moveTo>
                  <a:pt x="0" y="92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9" name="AutoShape 6"/>
          <p:cNvSpPr>
            <a:spLocks/>
          </p:cNvSpPr>
          <p:nvPr userDrawn="1"/>
        </p:nvSpPr>
        <p:spPr bwMode="auto">
          <a:xfrm>
            <a:off x="16700500" y="25400"/>
            <a:ext cx="511175" cy="4778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71" y="21600"/>
                </a:lnTo>
                <a:lnTo>
                  <a:pt x="21600" y="21520"/>
                </a:lnTo>
                <a:lnTo>
                  <a:pt x="21530" y="0"/>
                </a:lnTo>
                <a:cubicBezTo>
                  <a:pt x="21530" y="0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45302" y="2411885"/>
            <a:ext cx="14728887" cy="20928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2524125" algn="l"/>
                <a:tab pos="3730625" algn="l"/>
              </a:tabLst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2" name="Text Placeholder 5"/>
          <p:cNvSpPr>
            <a:spLocks noGrp="1"/>
          </p:cNvSpPr>
          <p:nvPr userDrawn="1">
            <p:ph type="body" sz="quarter" idx="12"/>
          </p:nvPr>
        </p:nvSpPr>
        <p:spPr>
          <a:xfrm>
            <a:off x="1345302" y="4849905"/>
            <a:ext cx="14728887" cy="6925000"/>
          </a:xfrm>
        </p:spPr>
        <p:txBody>
          <a:bodyPr lIns="0" tIns="0" rIns="0" bIns="0" numCol="1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60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None/>
              <a:tabLst/>
              <a:defRPr sz="2400">
                <a:solidFill>
                  <a:schemeClr val="tx1"/>
                </a:solidFill>
              </a:defRPr>
            </a:lvl2pPr>
            <a:lvl3pPr marL="269875" indent="-254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tabLst/>
              <a:defRPr sz="2400">
                <a:solidFill>
                  <a:schemeClr val="tx1"/>
                </a:solidFill>
              </a:defRPr>
            </a:lvl3pPr>
            <a:lvl4pPr marL="587375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400">
                <a:solidFill>
                  <a:schemeClr val="tx1"/>
                </a:solidFill>
              </a:defRPr>
            </a:lvl4pPr>
            <a:lvl5pPr marL="904875" indent="-3492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3" name="TextBox 162"/>
          <p:cNvSpPr txBox="1"/>
          <p:nvPr userDrawn="1"/>
        </p:nvSpPr>
        <p:spPr>
          <a:xfrm>
            <a:off x="21353929" y="744072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chemeClr val="accent2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>
              <a:solidFill>
                <a:schemeClr val="accent2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4655800" y="25400"/>
            <a:ext cx="8175625" cy="1997075"/>
            <a:chOff x="14655800" y="25400"/>
            <a:chExt cx="8175625" cy="1997075"/>
          </a:xfrm>
        </p:grpSpPr>
        <p:sp>
          <p:nvSpPr>
            <p:cNvPr id="170" name="AutoShape 7"/>
            <p:cNvSpPr>
              <a:spLocks/>
            </p:cNvSpPr>
            <p:nvPr userDrawn="1"/>
          </p:nvSpPr>
          <p:spPr bwMode="auto">
            <a:xfrm>
              <a:off x="16192500" y="25400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1" y="21600"/>
                  </a:lnTo>
                  <a:lnTo>
                    <a:pt x="21600" y="21519"/>
                  </a:lnTo>
                  <a:lnTo>
                    <a:pt x="21529" y="0"/>
                  </a:lnTo>
                  <a:cubicBezTo>
                    <a:pt x="21529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71" name="AutoShape 8"/>
            <p:cNvSpPr>
              <a:spLocks/>
            </p:cNvSpPr>
            <p:nvPr userDrawn="1"/>
          </p:nvSpPr>
          <p:spPr bwMode="auto">
            <a:xfrm>
              <a:off x="20789900" y="538735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72" name="AutoShape 9"/>
            <p:cNvSpPr>
              <a:spLocks/>
            </p:cNvSpPr>
            <p:nvPr userDrawn="1"/>
          </p:nvSpPr>
          <p:spPr bwMode="auto">
            <a:xfrm>
              <a:off x="15684500" y="495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73" name="AutoShape 10"/>
            <p:cNvSpPr>
              <a:spLocks/>
            </p:cNvSpPr>
            <p:nvPr userDrawn="1"/>
          </p:nvSpPr>
          <p:spPr bwMode="auto">
            <a:xfrm>
              <a:off x="14655800" y="508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74" name="AutoShape 11"/>
            <p:cNvSpPr>
              <a:spLocks/>
            </p:cNvSpPr>
            <p:nvPr userDrawn="1"/>
          </p:nvSpPr>
          <p:spPr bwMode="auto">
            <a:xfrm>
              <a:off x="19253200" y="1003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75" name="AutoShape 12"/>
            <p:cNvSpPr>
              <a:spLocks/>
            </p:cNvSpPr>
            <p:nvPr userDrawn="1"/>
          </p:nvSpPr>
          <p:spPr bwMode="auto">
            <a:xfrm>
              <a:off x="21297900" y="14970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76" name="AutoShape 13"/>
            <p:cNvSpPr>
              <a:spLocks/>
            </p:cNvSpPr>
            <p:nvPr userDrawn="1"/>
          </p:nvSpPr>
          <p:spPr bwMode="auto">
            <a:xfrm>
              <a:off x="20278725" y="15113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78" name="AutoShape 15"/>
            <p:cNvSpPr>
              <a:spLocks/>
            </p:cNvSpPr>
            <p:nvPr userDrawn="1"/>
          </p:nvSpPr>
          <p:spPr bwMode="auto">
            <a:xfrm>
              <a:off x="17729200" y="150971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79" name="AutoShape 16"/>
            <p:cNvSpPr>
              <a:spLocks/>
            </p:cNvSpPr>
            <p:nvPr userDrawn="1"/>
          </p:nvSpPr>
          <p:spPr bwMode="auto">
            <a:xfrm>
              <a:off x="15684500" y="1509713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85" name="AutoShape 22"/>
            <p:cNvSpPr>
              <a:spLocks/>
            </p:cNvSpPr>
            <p:nvPr userDrawn="1"/>
          </p:nvSpPr>
          <p:spPr bwMode="auto">
            <a:xfrm>
              <a:off x="22320250" y="1019175"/>
              <a:ext cx="511175" cy="4794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80"/>
                  </a:moveTo>
                  <a:lnTo>
                    <a:pt x="70" y="21600"/>
                  </a:lnTo>
                  <a:lnTo>
                    <a:pt x="21600" y="21600"/>
                  </a:lnTo>
                  <a:lnTo>
                    <a:pt x="21529" y="0"/>
                  </a:lnTo>
                  <a:cubicBezTo>
                    <a:pt x="21529" y="0"/>
                    <a:pt x="0" y="80"/>
                    <a:pt x="0" y="80"/>
                  </a:cubicBezTo>
                  <a:close/>
                  <a:moveTo>
                    <a:pt x="0" y="8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2" name="AutoShape 12"/>
            <p:cNvSpPr>
              <a:spLocks/>
            </p:cNvSpPr>
            <p:nvPr userDrawn="1"/>
          </p:nvSpPr>
          <p:spPr bwMode="auto">
            <a:xfrm>
              <a:off x="21297900" y="25973"/>
              <a:ext cx="511175" cy="51276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33" name="AutoShape 13"/>
            <p:cNvSpPr>
              <a:spLocks/>
            </p:cNvSpPr>
            <p:nvPr userDrawn="1"/>
          </p:nvSpPr>
          <p:spPr bwMode="auto">
            <a:xfrm>
              <a:off x="18742025" y="508000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4" name="AutoShape 8"/>
            <p:cNvSpPr>
              <a:spLocks/>
            </p:cNvSpPr>
            <p:nvPr userDrawn="1"/>
          </p:nvSpPr>
          <p:spPr bwMode="auto">
            <a:xfrm>
              <a:off x="21809075" y="538735"/>
              <a:ext cx="511175" cy="5111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525" y="0"/>
                  </a:moveTo>
                  <a:lnTo>
                    <a:pt x="21600" y="21525"/>
                  </a:lnTo>
                  <a:lnTo>
                    <a:pt x="76" y="21600"/>
                  </a:lnTo>
                  <a:lnTo>
                    <a:pt x="0" y="75"/>
                  </a:lnTo>
                  <a:cubicBezTo>
                    <a:pt x="0" y="75"/>
                    <a:pt x="21525" y="0"/>
                    <a:pt x="21525" y="0"/>
                  </a:cubicBezTo>
                  <a:close/>
                  <a:moveTo>
                    <a:pt x="21525" y="0"/>
                  </a:moveTo>
                </a:path>
              </a:pathLst>
            </a:custGeom>
            <a:solidFill>
              <a:srgbClr val="FB01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6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653718" y="589548"/>
            <a:ext cx="10802938" cy="538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685800" y="685800"/>
            <a:ext cx="22981024" cy="53788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TextBox 160"/>
          <p:cNvSpPr txBox="1"/>
          <p:nvPr userDrawn="1"/>
        </p:nvSpPr>
        <p:spPr>
          <a:xfrm>
            <a:off x="21000795" y="847019"/>
            <a:ext cx="23427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00FCE-1FC4-5243-BFE3-0A2F0D5084C4}" type="slidenum">
              <a:rPr lang="en-US" sz="1400" smtClean="0">
                <a:solidFill>
                  <a:srgbClr val="000000"/>
                </a:solidFill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45302" y="2411885"/>
            <a:ext cx="10447769" cy="209288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6600"/>
              </a:lnSpc>
              <a:tabLst>
                <a:tab pos="2524125" algn="l"/>
                <a:tab pos="3730625" algn="l"/>
              </a:tabLst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45302" y="4545106"/>
            <a:ext cx="10447769" cy="614696"/>
          </a:xfrm>
        </p:spPr>
        <p:txBody>
          <a:bodyPr lIns="0" tIns="0" rIns="0" bIns="0" numCol="1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60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/>
              <a:defRPr sz="2400"/>
            </a:lvl2pPr>
            <a:lvl3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2400"/>
            </a:lvl3pPr>
            <a:lvl4pPr marL="533400" indent="-2397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400"/>
            </a:lvl4pPr>
            <a:lvl5pPr marL="454025" indent="-1873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45302" y="5159802"/>
            <a:ext cx="14006993" cy="5830234"/>
          </a:xfrm>
        </p:spPr>
        <p:txBody>
          <a:bodyPr lIns="0" tIns="0" rIns="0" bIns="0" numCol="2" spcCol="72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 marL="635000" indent="-2698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tabLst/>
              <a:defRPr sz="2400">
                <a:solidFill>
                  <a:schemeClr val="tx1"/>
                </a:solidFill>
              </a:defRPr>
            </a:lvl3pPr>
            <a:lvl4pPr marL="936625" indent="-30162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.AppleSystemUIFont" charset="-120"/>
              <a:buChar char="–"/>
              <a:tabLst/>
              <a:defRPr sz="2400">
                <a:solidFill>
                  <a:schemeClr val="tx1"/>
                </a:solidFill>
              </a:defRPr>
            </a:lvl4pPr>
            <a:lvl5pPr marL="1254125" indent="-3175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0600" y="685800"/>
            <a:ext cx="10802938" cy="53816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16009938" y="5271669"/>
            <a:ext cx="7656512" cy="58308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966 HEA PaCCSC_PPT_Template_16x9_B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429" y="2883408"/>
            <a:ext cx="16254984" cy="10832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2171" y="4081782"/>
            <a:ext cx="15625209" cy="4775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10400"/>
              </a:lnSpc>
              <a:tabLst>
                <a:tab pos="2746375" algn="l"/>
              </a:tabLst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	you</a:t>
            </a:r>
          </a:p>
        </p:txBody>
      </p:sp>
      <p:sp>
        <p:nvSpPr>
          <p:cNvPr id="22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20086721" y="12605941"/>
            <a:ext cx="3079927" cy="346598"/>
          </a:xfrm>
        </p:spPr>
        <p:txBody>
          <a:bodyPr lIns="0" tIns="0" rIns="0" bIns="0">
            <a:noAutofit/>
          </a:bodyPr>
          <a:lstStyle>
            <a:lvl1pPr marL="0" marR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1391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UTS CRICOS Provider Code: 00099F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020C-9F1F-9A49-8821-3E1D5D886207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A18A-09E8-B346-9D1F-8EB2C340C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1" r:id="rId2"/>
    <p:sldLayoutId id="2147483688" r:id="rId3"/>
    <p:sldLayoutId id="2147483686" r:id="rId4"/>
    <p:sldLayoutId id="2147483685" r:id="rId5"/>
    <p:sldLayoutId id="2147483661" r:id="rId6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s.edu.au/cst/membership" TargetMode="External"/><Relationship Id="rId2" Type="http://schemas.openxmlformats.org/officeDocument/2006/relationships/hyperlink" Target="mailto:CST@uts.edu.a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ST@uts.edu.au" TargetMode="External"/><Relationship Id="rId2" Type="http://schemas.openxmlformats.org/officeDocument/2006/relationships/hyperlink" Target="http://www.uts.edu.au/cs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33661" y="2662207"/>
            <a:ext cx="10406423" cy="4775200"/>
          </a:xfrm>
        </p:spPr>
        <p:txBody>
          <a:bodyPr/>
          <a:lstStyle/>
          <a:p>
            <a:r>
              <a:rPr lang="en-US" dirty="0"/>
              <a:t>Cancer Symptom Trials (CST)</a:t>
            </a:r>
            <a:br>
              <a:rPr lang="en-US" dirty="0"/>
            </a:br>
            <a:r>
              <a:rPr lang="en-US" dirty="0"/>
              <a:t>Membership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2841625" algn="l"/>
              </a:tabLst>
            </a:pPr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	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740652"/>
            <a:ext cx="21192080" cy="6852633"/>
          </a:xfrm>
        </p:spPr>
        <p:txBody>
          <a:bodyPr/>
          <a:lstStyle/>
          <a:p>
            <a:pPr lvl="1"/>
            <a:r>
              <a:rPr lang="en-US" dirty="0"/>
              <a:t>Applications are welcome from health professionals and researchers interested in cancer symptoms and supportive care trials.</a:t>
            </a:r>
          </a:p>
          <a:p>
            <a:pPr lvl="1"/>
            <a:r>
              <a:rPr lang="en-US" dirty="0"/>
              <a:t>Full or associate membership is available to Australian and New Zealander health professionals and researchers.</a:t>
            </a:r>
          </a:p>
          <a:p>
            <a:pPr lvl="1"/>
            <a:r>
              <a:rPr lang="en-US" dirty="0"/>
              <a:t>Associate membership is available to consumers, industry representatives and international researchers.</a:t>
            </a:r>
          </a:p>
          <a:p>
            <a:pPr lvl="1"/>
            <a:r>
              <a:rPr lang="en-US" dirty="0"/>
              <a:t>Organisational membership is available for healthcare and healthcare research organisations.</a:t>
            </a:r>
          </a:p>
          <a:p>
            <a:pPr lvl="1"/>
            <a:r>
              <a:rPr lang="en-US" dirty="0"/>
              <a:t>Membership is free; no annual renewal required.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Cancer symptom trials: membership</a:t>
            </a:r>
          </a:p>
        </p:txBody>
      </p:sp>
    </p:spTree>
    <p:extLst>
      <p:ext uri="{BB962C8B-B14F-4D97-AF65-F5344CB8AC3E}">
        <p14:creationId xmlns:p14="http://schemas.microsoft.com/office/powerpoint/2010/main" val="190308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740653"/>
            <a:ext cx="21192080" cy="5830234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Membership benefits include:</a:t>
            </a:r>
          </a:p>
          <a:p>
            <a:pPr lvl="1"/>
            <a:r>
              <a:rPr lang="en-US" dirty="0"/>
              <a:t>access to professional and research networks in the field of cancer symptom management</a:t>
            </a:r>
          </a:p>
          <a:p>
            <a:pPr lvl="1"/>
            <a:r>
              <a:rPr lang="en-US" dirty="0"/>
              <a:t>access to concept development workshops and other CST support to develop trial concepts</a:t>
            </a:r>
          </a:p>
          <a:p>
            <a:pPr lvl="1"/>
            <a:r>
              <a:rPr lang="en-US" dirty="0"/>
              <a:t>regular newsletters and information about CST activities including opportunities to be involved in CST clinical trails and clinical trial development</a:t>
            </a:r>
          </a:p>
          <a:p>
            <a:pPr lvl="1"/>
            <a:r>
              <a:rPr lang="en-US" dirty="0"/>
              <a:t>invitation to attend the CST annual scientific meeting and other workshops organised by CST</a:t>
            </a:r>
          </a:p>
          <a:p>
            <a:pPr lvl="1"/>
            <a:r>
              <a:rPr lang="en-US" dirty="0"/>
              <a:t>access to discounted membership of the Clinical Oncology Society of Australia (COSA).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Cancer symptom trials: membership</a:t>
            </a:r>
          </a:p>
        </p:txBody>
      </p:sp>
    </p:spTree>
    <p:extLst>
      <p:ext uri="{BB962C8B-B14F-4D97-AF65-F5344CB8AC3E}">
        <p14:creationId xmlns:p14="http://schemas.microsoft.com/office/powerpoint/2010/main" val="271695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levels:</a:t>
            </a:r>
            <a:br>
              <a:rPr lang="en-US" dirty="0"/>
            </a:br>
            <a:r>
              <a:rPr lang="en-US" dirty="0"/>
              <a:t>Full membership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740653"/>
            <a:ext cx="21192080" cy="5830234"/>
          </a:xfrm>
        </p:spPr>
        <p:txBody>
          <a:bodyPr/>
          <a:lstStyle/>
          <a:p>
            <a:pPr lvl="1"/>
            <a:r>
              <a:rPr lang="en-US" dirty="0"/>
              <a:t>Full membership is available to those who are:</a:t>
            </a:r>
          </a:p>
          <a:p>
            <a:pPr lvl="2"/>
            <a:r>
              <a:rPr lang="en-US" dirty="0"/>
              <a:t>Australian or New Zealander researchers, health professionals and other experts e.g. bioethicists, health lawyers</a:t>
            </a:r>
          </a:p>
          <a:p>
            <a:pPr lvl="2"/>
            <a:r>
              <a:rPr lang="en-US" dirty="0"/>
              <a:t>active in, or have an interest in, cancer symptom and supportive care clinical trials.</a:t>
            </a:r>
          </a:p>
          <a:p>
            <a:pPr lvl="1"/>
            <a:r>
              <a:rPr lang="en-US" dirty="0"/>
              <a:t>Full members can nominate for positions on the Management Advisory Committee and Scientific Advisory Committee.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Cancer symptom trials: membership</a:t>
            </a:r>
          </a:p>
        </p:txBody>
      </p:sp>
    </p:spTree>
    <p:extLst>
      <p:ext uri="{BB962C8B-B14F-4D97-AF65-F5344CB8AC3E}">
        <p14:creationId xmlns:p14="http://schemas.microsoft.com/office/powerpoint/2010/main" val="234612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levels:</a:t>
            </a:r>
            <a:br>
              <a:rPr lang="en-US" dirty="0"/>
            </a:br>
            <a:r>
              <a:rPr lang="en-US" dirty="0"/>
              <a:t>Associate membership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740653"/>
            <a:ext cx="21192080" cy="5830234"/>
          </a:xfrm>
        </p:spPr>
        <p:txBody>
          <a:bodyPr/>
          <a:lstStyle/>
          <a:p>
            <a:pPr lvl="1"/>
            <a:r>
              <a:rPr lang="en-US" dirty="0"/>
              <a:t>Associate membership is open to:</a:t>
            </a:r>
          </a:p>
          <a:p>
            <a:pPr lvl="2"/>
            <a:r>
              <a:rPr lang="en-US" dirty="0"/>
              <a:t>international health professionals and researchers not from Australia or New Zealand who are active or have an interest in cancer symptom and supportive care clinical trials</a:t>
            </a:r>
          </a:p>
          <a:p>
            <a:pPr lvl="2"/>
            <a:r>
              <a:rPr lang="en-US" dirty="0"/>
              <a:t>consumer advocates and members of the community who have an interest in cancer symptom management and clinical trials</a:t>
            </a:r>
          </a:p>
          <a:p>
            <a:pPr lvl="2"/>
            <a:r>
              <a:rPr lang="en-US" dirty="0"/>
              <a:t>industry representatives who have an interest in cancer symptom management and clinical trials.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Cancer symptom trials: membership</a:t>
            </a:r>
          </a:p>
        </p:txBody>
      </p:sp>
    </p:spTree>
    <p:extLst>
      <p:ext uri="{BB962C8B-B14F-4D97-AF65-F5344CB8AC3E}">
        <p14:creationId xmlns:p14="http://schemas.microsoft.com/office/powerpoint/2010/main" val="256554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levels:</a:t>
            </a:r>
            <a:br>
              <a:rPr lang="en-US" dirty="0"/>
            </a:br>
            <a:r>
              <a:rPr lang="en-US" dirty="0"/>
              <a:t>Organisational membership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740653"/>
            <a:ext cx="21192080" cy="5830234"/>
          </a:xfrm>
        </p:spPr>
        <p:txBody>
          <a:bodyPr/>
          <a:lstStyle/>
          <a:p>
            <a:pPr lvl="1"/>
            <a:r>
              <a:rPr lang="en-US" dirty="0"/>
              <a:t>Organisational membership is open to:</a:t>
            </a:r>
          </a:p>
          <a:p>
            <a:pPr lvl="2"/>
            <a:r>
              <a:rPr lang="en-US" dirty="0"/>
              <a:t>healthcare and healthcare research organisations interested in cancer symptom and supportive care trials</a:t>
            </a:r>
          </a:p>
          <a:p>
            <a:pPr lvl="2"/>
            <a:r>
              <a:rPr lang="en-US" dirty="0"/>
              <a:t>consumer-based groups interested in cancer symptom and supportive care clinical trials advocates.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Cancer symptom trials: membership</a:t>
            </a:r>
          </a:p>
        </p:txBody>
      </p:sp>
    </p:spTree>
    <p:extLst>
      <p:ext uri="{BB962C8B-B14F-4D97-AF65-F5344CB8AC3E}">
        <p14:creationId xmlns:p14="http://schemas.microsoft.com/office/powerpoint/2010/main" val="161578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740653"/>
            <a:ext cx="21192080" cy="5830234"/>
          </a:xfrm>
        </p:spPr>
        <p:txBody>
          <a:bodyPr/>
          <a:lstStyle/>
          <a:p>
            <a:pPr lvl="1"/>
            <a:r>
              <a:rPr lang="en-US" dirty="0"/>
              <a:t>All members must sign a confidentiality agreement</a:t>
            </a:r>
          </a:p>
          <a:p>
            <a:pPr lvl="2"/>
            <a:r>
              <a:rPr lang="en-US" dirty="0"/>
              <a:t>Allows freedom to share ideas between you and CST at events and through other communications</a:t>
            </a:r>
          </a:p>
          <a:p>
            <a:pPr lvl="2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Cancer symptom trials: membership</a:t>
            </a:r>
          </a:p>
        </p:txBody>
      </p:sp>
    </p:spTree>
    <p:extLst>
      <p:ext uri="{BB962C8B-B14F-4D97-AF65-F5344CB8AC3E}">
        <p14:creationId xmlns:p14="http://schemas.microsoft.com/office/powerpoint/2010/main" val="57777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apply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740653"/>
            <a:ext cx="21192080" cy="8191576"/>
          </a:xfrm>
        </p:spPr>
        <p:txBody>
          <a:bodyPr/>
          <a:lstStyle/>
          <a:p>
            <a:pPr lvl="1"/>
            <a:r>
              <a:rPr lang="en-US" dirty="0"/>
              <a:t>Discuss your application with a current CST member who can nominate you.</a:t>
            </a:r>
          </a:p>
          <a:p>
            <a:pPr lvl="2"/>
            <a:r>
              <a:rPr lang="en-US" dirty="0"/>
              <a:t>You will also need another CST member to second the nomination.</a:t>
            </a:r>
          </a:p>
          <a:p>
            <a:pPr lvl="2"/>
            <a:r>
              <a:rPr lang="en-US" dirty="0"/>
              <a:t>If you are not currently in contact with any CST members, email </a:t>
            </a:r>
            <a:r>
              <a:rPr lang="en-US" dirty="0">
                <a:hlinkClick r:id="rId2"/>
              </a:rPr>
              <a:t>CST@uts.edu.au</a:t>
            </a:r>
            <a:r>
              <a:rPr lang="en-US" dirty="0"/>
              <a:t> and you will be put in touch with someone to discuss your application.</a:t>
            </a:r>
          </a:p>
          <a:p>
            <a:pPr lvl="1"/>
            <a:r>
              <a:rPr lang="en-US" dirty="0"/>
              <a:t>Submit your online membership application:</a:t>
            </a:r>
          </a:p>
          <a:p>
            <a:pPr lvl="2"/>
            <a:r>
              <a:rPr lang="en-US" dirty="0"/>
              <a:t>Go to </a:t>
            </a:r>
            <a:r>
              <a:rPr lang="en-US" dirty="0">
                <a:hlinkClick r:id="rId3"/>
              </a:rPr>
              <a:t>www.uts.edu.au/cst/membership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Read the information then click on ‘APPLY-INDIVIDUAL’ or ‘APPLY-ORGANISATIONAL’ to access the relevant application form.</a:t>
            </a:r>
          </a:p>
          <a:p>
            <a:pPr lvl="2"/>
            <a:r>
              <a:rPr lang="en-US" dirty="0"/>
              <a:t>Fill in the online form then click ‘Finish’. Your application will be assessed, and you will be notified of the outcome via email within three to five business days.</a:t>
            </a:r>
          </a:p>
          <a:p>
            <a:pPr lvl="2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Cancer symptom trials: membership</a:t>
            </a:r>
          </a:p>
        </p:txBody>
      </p:sp>
    </p:spTree>
    <p:extLst>
      <p:ext uri="{BB962C8B-B14F-4D97-AF65-F5344CB8AC3E}">
        <p14:creationId xmlns:p14="http://schemas.microsoft.com/office/powerpoint/2010/main" val="99296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5302" y="4740653"/>
            <a:ext cx="21192080" cy="8191576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Please see the CST website for further information about our work. We welcome your enquires via email or telephone.</a:t>
            </a:r>
          </a:p>
          <a:p>
            <a:pPr lvl="1"/>
            <a:r>
              <a:rPr lang="en-US" dirty="0"/>
              <a:t>W: </a:t>
            </a:r>
            <a:r>
              <a:rPr lang="en-US" dirty="0">
                <a:hlinkClick r:id="rId2"/>
              </a:rPr>
              <a:t>www.uts.edu.au/cst</a:t>
            </a:r>
            <a:endParaRPr lang="en-US" dirty="0"/>
          </a:p>
          <a:p>
            <a:pPr lvl="1"/>
            <a:r>
              <a:rPr lang="en-US" dirty="0"/>
              <a:t>E: </a:t>
            </a:r>
            <a:r>
              <a:rPr lang="en-US" dirty="0">
                <a:hlinkClick r:id="rId3"/>
              </a:rPr>
              <a:t>CST@uts.edu.au</a:t>
            </a:r>
            <a:endParaRPr lang="en-US" dirty="0"/>
          </a:p>
          <a:p>
            <a:pPr lvl="1"/>
            <a:r>
              <a:rPr lang="en-US" dirty="0"/>
              <a:t>T: +61 02 9514 2858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Cancer symptom trials: membership</a:t>
            </a:r>
          </a:p>
        </p:txBody>
      </p:sp>
    </p:spTree>
    <p:extLst>
      <p:ext uri="{BB962C8B-B14F-4D97-AF65-F5344CB8AC3E}">
        <p14:creationId xmlns:p14="http://schemas.microsoft.com/office/powerpoint/2010/main" val="4285124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2EEB"/>
      </a:accent1>
      <a:accent2>
        <a:srgbClr val="FB010A"/>
      </a:accent2>
      <a:accent3>
        <a:srgbClr val="323232"/>
      </a:accent3>
      <a:accent4>
        <a:srgbClr val="B2B2B2"/>
      </a:accent4>
      <a:accent5>
        <a:srgbClr val="F2F2F2"/>
      </a:accent5>
      <a:accent6>
        <a:srgbClr val="FF9600"/>
      </a:accent6>
      <a:hlink>
        <a:srgbClr val="09D369"/>
      </a:hlink>
      <a:folHlink>
        <a:srgbClr val="0F4BE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T membership" id="{45C00767-0016-47D2-A52C-E125D0077F03}" vid="{6A231857-02CD-499D-9CBA-7137D4993F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581</Words>
  <Application>Microsoft Office PowerPoint</Application>
  <PresentationFormat>Custom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.AppleSystemUIFont</vt:lpstr>
      <vt:lpstr>Arial</vt:lpstr>
      <vt:lpstr>Office Theme</vt:lpstr>
      <vt:lpstr>Cancer Symptom Trials (CST) Membership</vt:lpstr>
      <vt:lpstr>Overview</vt:lpstr>
      <vt:lpstr>Benefits</vt:lpstr>
      <vt:lpstr>Membership levels: Full membership</vt:lpstr>
      <vt:lpstr>Membership levels: Associate membership</vt:lpstr>
      <vt:lpstr>Membership levels: Organisational membership</vt:lpstr>
      <vt:lpstr>Confidentiality</vt:lpstr>
      <vt:lpstr>How to apply</vt:lpstr>
      <vt:lpstr>Further information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Russell</dc:creator>
  <cp:lastModifiedBy>Linda James</cp:lastModifiedBy>
  <cp:revision>79</cp:revision>
  <cp:lastPrinted>2017-04-11T01:54:50Z</cp:lastPrinted>
  <dcterms:created xsi:type="dcterms:W3CDTF">2017-04-11T01:31:42Z</dcterms:created>
  <dcterms:modified xsi:type="dcterms:W3CDTF">2020-05-06T06:29:29Z</dcterms:modified>
</cp:coreProperties>
</file>